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40" r:id="rId4"/>
  </p:sldMasterIdLst>
  <p:notesMasterIdLst>
    <p:notesMasterId r:id="rId20"/>
  </p:notesMasterIdLst>
  <p:handoutMasterIdLst>
    <p:handoutMasterId r:id="rId21"/>
  </p:handoutMasterIdLst>
  <p:sldIdLst>
    <p:sldId id="256" r:id="rId5"/>
    <p:sldId id="262" r:id="rId6"/>
    <p:sldId id="428" r:id="rId7"/>
    <p:sldId id="418" r:id="rId8"/>
    <p:sldId id="260" r:id="rId9"/>
    <p:sldId id="309" r:id="rId10"/>
    <p:sldId id="419" r:id="rId11"/>
    <p:sldId id="420" r:id="rId12"/>
    <p:sldId id="273" r:id="rId13"/>
    <p:sldId id="422" r:id="rId14"/>
    <p:sldId id="294" r:id="rId15"/>
    <p:sldId id="270" r:id="rId16"/>
    <p:sldId id="430" r:id="rId17"/>
    <p:sldId id="275" r:id="rId18"/>
    <p:sldId id="272" r:id="rId19"/>
  </p:sldIdLst>
  <p:sldSz cx="12192000" cy="6858000"/>
  <p:notesSz cx="7010400" cy="9296400"/>
  <p:embeddedFontLst>
    <p:embeddedFont>
      <p:font typeface="Corbel" panose="020B0503020204020204" pitchFamily="34" charset="0"/>
      <p:regular r:id="rId22"/>
      <p:bold r:id="rId23"/>
      <p:italic r:id="rId24"/>
      <p:boldItalic r:id="rId25"/>
    </p:embeddedFont>
    <p:embeddedFont>
      <p:font typeface="Proxima Nova" panose="020B0604020202020204" charset="0"/>
      <p:regular r:id="rId26"/>
      <p:bold r:id="rId27"/>
      <p:italic r:id="rId28"/>
      <p:boldItalic r:id="rId29"/>
    </p:embeddedFont>
    <p:embeddedFont>
      <p:font typeface="Wingdings 2" panose="05020102010507070707" pitchFamily="18" charset="2"/>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EE6E91-067E-4098-F019-6A192857BBA3}" name="Stephanie Li" initials="SL" userId="S::sli@americancouncils.org::28f29572-dd3b-481b-b399-51c3392123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B8"/>
    <a:srgbClr val="009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3387F2-0406-6902-0E4C-72352152A30A}" v="11" dt="2024-09-22T21:09:35.177"/>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2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0EDA157-D320-46B7-AF51-CE9B39FB365F}" type="datetimeFigureOut">
              <a:rPr lang="en-US" smtClean="0"/>
              <a:t>9/22/2024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C10CB32-4B20-44EA-B287-0747017C3968}" type="slidenum">
              <a:rPr lang="en-US" smtClean="0"/>
              <a:t>‹#›</a:t>
            </a:fld>
            <a:endParaRPr lang="en-US"/>
          </a:p>
        </p:txBody>
      </p:sp>
    </p:spTree>
    <p:extLst>
      <p:ext uri="{BB962C8B-B14F-4D97-AF65-F5344CB8AC3E}">
        <p14:creationId xmlns:p14="http://schemas.microsoft.com/office/powerpoint/2010/main" val="1122715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7984119-22DE-4ED2-8641-E432B2692E7F}" type="datetimeFigureOut">
              <a:rPr lang="en-US" smtClean="0"/>
              <a:t>9/22/2024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33D199-F655-48B3-8337-1DD7751BC269}" type="slidenum">
              <a:rPr lang="en-US" smtClean="0"/>
              <a:t>‹#›</a:t>
            </a:fld>
            <a:endParaRPr lang="en-US"/>
          </a:p>
        </p:txBody>
      </p:sp>
    </p:spTree>
    <p:extLst>
      <p:ext uri="{BB962C8B-B14F-4D97-AF65-F5344CB8AC3E}">
        <p14:creationId xmlns:p14="http://schemas.microsoft.com/office/powerpoint/2010/main" val="409940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Thanks for taking time out of your day to join us to learn about the 2025 Critical Language Scholarship Spark virtual initiative! We are excited that you are considering applying to CLS Spark for next summer!</a:t>
            </a:r>
          </a:p>
          <a:p>
            <a:r>
              <a:rPr lang="en-US" dirty="0"/>
              <a:t>CLS Spark a virtual initiative of the CLS Program and a program of the U.S. Department of State, with funding provided by the U.S. Government, and supported in its implementation by our team at American Councils for International Education.</a:t>
            </a:r>
            <a:endParaRPr lang="en-US" dirty="0">
              <a:cs typeface="Calibri"/>
            </a:endParaRPr>
          </a:p>
          <a:p>
            <a:pPr marL="0" marR="0">
              <a:lnSpc>
                <a:spcPct val="110000"/>
              </a:lnSpc>
              <a:spcBef>
                <a:spcPts val="0"/>
              </a:spcBef>
              <a:spcAft>
                <a:spcPts val="600"/>
              </a:spcAft>
            </a:pPr>
            <a:endParaRPr lang="en-US" dirty="0">
              <a:cs typeface="Calibri"/>
            </a:endParaRPr>
          </a:p>
        </p:txBody>
      </p:sp>
      <p:sp>
        <p:nvSpPr>
          <p:cNvPr id="4" name="Slide Number Placeholder 3"/>
          <p:cNvSpPr>
            <a:spLocks noGrp="1"/>
          </p:cNvSpPr>
          <p:nvPr>
            <p:ph type="sldNum" sz="quarter" idx="10"/>
          </p:nvPr>
        </p:nvSpPr>
        <p:spPr/>
        <p:txBody>
          <a:bodyPr/>
          <a:lstStyle/>
          <a:p>
            <a:fld id="{7F33D199-F655-48B3-8337-1DD7751BC269}" type="slidenum">
              <a:rPr lang="en-US" smtClean="0"/>
              <a:t>1</a:t>
            </a:fld>
            <a:endParaRPr lang="en-US"/>
          </a:p>
        </p:txBody>
      </p:sp>
    </p:spTree>
    <p:extLst>
      <p:ext uri="{BB962C8B-B14F-4D97-AF65-F5344CB8AC3E}">
        <p14:creationId xmlns:p14="http://schemas.microsoft.com/office/powerpoint/2010/main" val="3751938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cohorts represent the breadth of the United States, with students coming from all different academic backgrounds, fields, degree programs – and different levels of experience with language and travel.</a:t>
            </a:r>
          </a:p>
          <a:p>
            <a:r>
              <a:rPr lang="en-US" dirty="0"/>
              <a:t>We actively recruit students from all 50 states and from groups underrepresented in study abroad, including students of color, students with disabilities, students from community colleges, and non-traditional students.</a:t>
            </a:r>
            <a:endParaRPr lang="en-US" dirty="0">
              <a:cs typeface="Calibri"/>
            </a:endParaRPr>
          </a:p>
          <a:p>
            <a:r>
              <a:rPr lang="en-US" dirty="0"/>
              <a:t>CLS Spark is a great opportunity for all students, and we work year-round with the Department of State and our partner institutions to ensure that inclusive support structures are in place to ensure a successful summer for all scholars.</a:t>
            </a:r>
            <a:endParaRPr lang="en-US" dirty="0">
              <a:cs typeface="Calibri"/>
            </a:endParaRPr>
          </a:p>
          <a:p>
            <a:pPr marL="0" marR="0">
              <a:lnSpc>
                <a:spcPct val="110000"/>
              </a:lnSpc>
              <a:spcBef>
                <a:spcPts val="0"/>
              </a:spcBef>
              <a:spcAft>
                <a:spcPts val="600"/>
              </a:spcAft>
            </a:pPr>
            <a:endParaRPr lang="en-US" dirty="0">
              <a:cs typeface="Calibri"/>
            </a:endParaRPr>
          </a:p>
        </p:txBody>
      </p:sp>
      <p:sp>
        <p:nvSpPr>
          <p:cNvPr id="4" name="Slide Number Placeholder 3"/>
          <p:cNvSpPr>
            <a:spLocks noGrp="1"/>
          </p:cNvSpPr>
          <p:nvPr>
            <p:ph type="sldNum" sz="quarter" idx="5"/>
          </p:nvPr>
        </p:nvSpPr>
        <p:spPr/>
        <p:txBody>
          <a:bodyPr/>
          <a:lstStyle/>
          <a:p>
            <a:fld id="{7F33D199-F655-48B3-8337-1DD7751BC269}" type="slidenum">
              <a:rPr lang="en-US" smtClean="0"/>
              <a:t>12</a:t>
            </a:fld>
            <a:endParaRPr lang="en-US"/>
          </a:p>
        </p:txBody>
      </p:sp>
    </p:spTree>
    <p:extLst>
      <p:ext uri="{BB962C8B-B14F-4D97-AF65-F5344CB8AC3E}">
        <p14:creationId xmlns:p14="http://schemas.microsoft.com/office/powerpoint/2010/main" val="2680553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r>
              <a:rPr lang="en-US" dirty="0"/>
              <a:t>The application for the 2025 CLS Spark virtual initiative includes three short-answer essays. There is no letter of recommendation requirement. </a:t>
            </a:r>
          </a:p>
          <a:p>
            <a:pPr>
              <a:buFont typeface="Arial" panose="020B0604020202020204" pitchFamily="34" charset="0"/>
              <a:buChar char="•"/>
            </a:pPr>
            <a:r>
              <a:rPr lang="en-US" dirty="0"/>
              <a:t>The first essay is a statement of</a:t>
            </a:r>
            <a:r>
              <a:rPr lang="en-US" b="1" dirty="0"/>
              <a:t> motivation</a:t>
            </a:r>
            <a:r>
              <a:rPr lang="en-US" dirty="0"/>
              <a:t> and commitment. In this essay, an applicant should address their interest in their target language, and how their interest relates to personal, academic and professional goals.</a:t>
            </a:r>
            <a:endParaRPr lang="en-US" dirty="0">
              <a:cs typeface="Calibri"/>
            </a:endParaRPr>
          </a:p>
          <a:p>
            <a:pPr>
              <a:buFont typeface="Arial" panose="020B0604020202020204" pitchFamily="34" charset="0"/>
              <a:buChar char="•"/>
            </a:pPr>
            <a:r>
              <a:rPr lang="en-US" dirty="0"/>
              <a:t>The second essay is the statement of </a:t>
            </a:r>
            <a:r>
              <a:rPr lang="en-US" b="1" dirty="0"/>
              <a:t>access to language learning opportunities</a:t>
            </a:r>
            <a:r>
              <a:rPr lang="en-US" dirty="0"/>
              <a:t>. Here, students are asked to reflect on what barriers they have encountered in their pursuit of language study and why CLS Spark is a necessary and unique opportunity.</a:t>
            </a:r>
            <a:endParaRPr lang="en-US" dirty="0">
              <a:cs typeface="Calibri"/>
            </a:endParaRPr>
          </a:p>
          <a:p>
            <a:pPr>
              <a:buFont typeface="Arial" panose="020B0604020202020204" pitchFamily="34" charset="0"/>
              <a:buChar char="•"/>
            </a:pPr>
            <a:r>
              <a:rPr lang="en-US" dirty="0"/>
              <a:t>Finally, students are to reflect in the </a:t>
            </a:r>
            <a:r>
              <a:rPr lang="en-US" b="1" dirty="0"/>
              <a:t>statement of experience</a:t>
            </a:r>
            <a:r>
              <a:rPr lang="en-US" dirty="0"/>
              <a:t> what unique experiences, perspective, and/or background they can contribute to their cohort and how they can contribute to the larger goal of mutual understanding.</a:t>
            </a:r>
            <a:endParaRPr lang="en-US" dirty="0">
              <a:cs typeface="Calibri"/>
            </a:endParaRPr>
          </a:p>
          <a:p>
            <a:pPr>
              <a:buFont typeface="Arial" panose="020B0604020202020204" pitchFamily="34" charset="0"/>
              <a:buChar char="•"/>
            </a:pPr>
            <a:r>
              <a:rPr lang="en-US" dirty="0"/>
              <a:t>A full list of selection criteria for applicants can be found on our website at c-l-scholarship [dot] org [forward slash] applicants [forward slash] selection. </a:t>
            </a:r>
            <a:endParaRPr lang="en-US" dirty="0">
              <a:cs typeface="Calibri"/>
            </a:endParaRPr>
          </a:p>
          <a:p>
            <a:pPr algn="l">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7F33D199-F655-48B3-8337-1DD7751BC269}" type="slidenum">
              <a:rPr lang="en-US" smtClean="0"/>
              <a:t>13</a:t>
            </a:fld>
            <a:endParaRPr lang="en-US"/>
          </a:p>
        </p:txBody>
      </p:sp>
    </p:spTree>
    <p:extLst>
      <p:ext uri="{BB962C8B-B14F-4D97-AF65-F5344CB8AC3E}">
        <p14:creationId xmlns:p14="http://schemas.microsoft.com/office/powerpoint/2010/main" val="2282810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checking out our short videos on the application timeline and selection process, as well as our application tips video which talks you through how to craft strong responses to each of the essay prompts.</a:t>
            </a:r>
          </a:p>
          <a:p>
            <a:r>
              <a:rPr lang="en-US" dirty="0"/>
              <a:t>We strongly recommend reaching out to professors and trusted resources on your campus for help with your application. Faculty and instructors might have ideas for areas of international interest in your field. A writing center, fellowship or scholarship office, study abroad office, or honors program may be good places to start to get feedback on your essays. </a:t>
            </a:r>
          </a:p>
          <a:p>
            <a:pPr marL="0" marR="0">
              <a:lnSpc>
                <a:spcPct val="107000"/>
              </a:lnSpc>
              <a:spcBef>
                <a:spcPts val="0"/>
              </a:spcBef>
              <a:spcAft>
                <a:spcPts val="800"/>
              </a:spcAft>
            </a:pPr>
            <a:endParaRPr lang="en-US" dirty="0">
              <a:cs typeface="Calibri"/>
            </a:endParaRPr>
          </a:p>
        </p:txBody>
      </p:sp>
      <p:sp>
        <p:nvSpPr>
          <p:cNvPr id="4" name="Slide Number Placeholder 3"/>
          <p:cNvSpPr>
            <a:spLocks noGrp="1"/>
          </p:cNvSpPr>
          <p:nvPr>
            <p:ph type="sldNum" sz="quarter" idx="10"/>
          </p:nvPr>
        </p:nvSpPr>
        <p:spPr/>
        <p:txBody>
          <a:bodyPr/>
          <a:lstStyle/>
          <a:p>
            <a:fld id="{7F33D199-F655-48B3-8337-1DD7751BC269}" type="slidenum">
              <a:rPr lang="en-US" smtClean="0"/>
              <a:t>14</a:t>
            </a:fld>
            <a:endParaRPr lang="en-US"/>
          </a:p>
        </p:txBody>
      </p:sp>
    </p:spTree>
    <p:extLst>
      <p:ext uri="{BB962C8B-B14F-4D97-AF65-F5344CB8AC3E}">
        <p14:creationId xmlns:p14="http://schemas.microsoft.com/office/powerpoint/2010/main" val="2320695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for CLS Spark will open in early October/is already open and will close on November 19 at 8 PM ET or 5 PM PT. We recommend submitting well in advance of the deadline to avoid any last-minute computer glitches that might prevent you from submitting on time! </a:t>
            </a:r>
          </a:p>
          <a:p>
            <a:r>
              <a:rPr lang="en-US" dirty="0"/>
              <a:t>By late January, every applicant will be notified by email of whether they will advance to the second round of selection. </a:t>
            </a:r>
            <a:endParaRPr lang="en-US" dirty="0">
              <a:cs typeface="Calibri"/>
            </a:endParaRPr>
          </a:p>
          <a:p>
            <a:r>
              <a:rPr lang="en-US" dirty="0"/>
              <a:t>Those who advance to the second round can expect to be notified by early March of whether they have been selected for the award. Students who are selected for the award will have about two weeks to either accept or decline the offer, at which point declined awards will be offered to alternate candidates. </a:t>
            </a:r>
            <a:endParaRPr lang="en-US" dirty="0">
              <a:cs typeface="Calibri"/>
            </a:endParaRPr>
          </a:p>
          <a:p>
            <a:pPr marL="0" marR="0">
              <a:lnSpc>
                <a:spcPct val="110000"/>
              </a:lnSpc>
              <a:spcBef>
                <a:spcPts val="0"/>
              </a:spcBef>
              <a:spcAft>
                <a:spcPts val="600"/>
              </a:spcAft>
            </a:pPr>
            <a:endParaRPr lang="en-US" dirty="0">
              <a:cs typeface="Calibri"/>
            </a:endParaRPr>
          </a:p>
        </p:txBody>
      </p:sp>
      <p:sp>
        <p:nvSpPr>
          <p:cNvPr id="4" name="Slide Number Placeholder 3"/>
          <p:cNvSpPr>
            <a:spLocks noGrp="1"/>
          </p:cNvSpPr>
          <p:nvPr>
            <p:ph type="sldNum" sz="quarter" idx="10"/>
          </p:nvPr>
        </p:nvSpPr>
        <p:spPr/>
        <p:txBody>
          <a:bodyPr/>
          <a:lstStyle/>
          <a:p>
            <a:fld id="{7F33D199-F655-48B3-8337-1DD7751BC269}" type="slidenum">
              <a:rPr lang="en-US" smtClean="0"/>
              <a:t>15</a:t>
            </a:fld>
            <a:endParaRPr lang="en-US"/>
          </a:p>
        </p:txBody>
      </p:sp>
    </p:spTree>
    <p:extLst>
      <p:ext uri="{BB962C8B-B14F-4D97-AF65-F5344CB8AC3E}">
        <p14:creationId xmlns:p14="http://schemas.microsoft.com/office/powerpoint/2010/main" val="2645140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CLS will be offering alumni panels at the end of September, webinars on virtual study through CLS Spark at the beginning of October, and weekly office hours until mid-November. You can register for these virtual events and more at c-l-scholarship [dot] org [forward slash] events.</a:t>
            </a:r>
          </a:p>
          <a:p>
            <a:r>
              <a:rPr lang="en-US" dirty="0"/>
              <a:t>We also strongly encourage you to follow CLS on social media! There you can find alumni stories, tips on crafting a compelling application and stay up to date on program announcements. </a:t>
            </a:r>
            <a:endParaRPr lang="en-US" dirty="0">
              <a:cs typeface="Calibri"/>
            </a:endParaRPr>
          </a:p>
          <a:p>
            <a:pPr marL="0" marR="0">
              <a:lnSpc>
                <a:spcPct val="110000"/>
              </a:lnSpc>
              <a:spcBef>
                <a:spcPts val="0"/>
              </a:spcBef>
              <a:spcAft>
                <a:spcPts val="600"/>
              </a:spcAft>
            </a:pPr>
            <a:endParaRPr lang="en-US" dirty="0">
              <a:cs typeface="Calibri"/>
            </a:endParaRPr>
          </a:p>
        </p:txBody>
      </p:sp>
      <p:sp>
        <p:nvSpPr>
          <p:cNvPr id="4" name="Slide Number Placeholder 3"/>
          <p:cNvSpPr>
            <a:spLocks noGrp="1"/>
          </p:cNvSpPr>
          <p:nvPr>
            <p:ph type="sldNum" sz="quarter" idx="10"/>
          </p:nvPr>
        </p:nvSpPr>
        <p:spPr/>
        <p:txBody>
          <a:bodyPr/>
          <a:lstStyle/>
          <a:p>
            <a:fld id="{7F33D199-F655-48B3-8337-1DD7751BC269}" type="slidenum">
              <a:rPr lang="en-US" smtClean="0"/>
              <a:t>16</a:t>
            </a:fld>
            <a:endParaRPr lang="en-US"/>
          </a:p>
        </p:txBody>
      </p:sp>
    </p:spTree>
    <p:extLst>
      <p:ext uri="{BB962C8B-B14F-4D97-AF65-F5344CB8AC3E}">
        <p14:creationId xmlns:p14="http://schemas.microsoft.com/office/powerpoint/2010/main" val="2493122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US" dirty="0"/>
              <a:t>Thank you again for taking the time to join us this afternoon. We’ll go through questions in the order they’ve come in through the Q&amp;A window.</a:t>
            </a:r>
          </a:p>
        </p:txBody>
      </p:sp>
      <p:sp>
        <p:nvSpPr>
          <p:cNvPr id="4" name="Slide Number Placeholder 3"/>
          <p:cNvSpPr>
            <a:spLocks noGrp="1"/>
          </p:cNvSpPr>
          <p:nvPr>
            <p:ph type="sldNum" sz="quarter" idx="5"/>
          </p:nvPr>
        </p:nvSpPr>
        <p:spPr/>
        <p:txBody>
          <a:bodyPr/>
          <a:lstStyle/>
          <a:p>
            <a:fld id="{7F33D199-F655-48B3-8337-1DD7751BC269}" type="slidenum">
              <a:rPr lang="en-US" smtClean="0"/>
              <a:t>17</a:t>
            </a:fld>
            <a:endParaRPr lang="en-US"/>
          </a:p>
        </p:txBody>
      </p:sp>
    </p:spTree>
    <p:extLst>
      <p:ext uri="{BB962C8B-B14F-4D97-AF65-F5344CB8AC3E}">
        <p14:creationId xmlns:p14="http://schemas.microsoft.com/office/powerpoint/2010/main" val="75167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begin this presentation with an overview of CLS Spark – what the scholarship provides and what the initiative is all about. Then we’ll talk about some of the benefits of participating in CLS Spark, and give you all some tips for preparing a competitive application. </a:t>
            </a:r>
          </a:p>
          <a:p>
            <a:r>
              <a:rPr lang="en-US" dirty="0"/>
              <a:t>At the end, we will answer any questions that you have about CLS and the application process. We’ll be answering questions entered in the Q&amp;A box here in Zoom, so you’re welcome to add questions there any time, and then we’ll answer those that aren’t addressed in the presentation once we’re through with our slides.</a:t>
            </a:r>
            <a:endParaRPr lang="en-US" dirty="0">
              <a:cs typeface="Calibri"/>
            </a:endParaRPr>
          </a:p>
          <a:p>
            <a:pPr marL="0" marR="0">
              <a:lnSpc>
                <a:spcPct val="110000"/>
              </a:lnSpc>
              <a:spcBef>
                <a:spcPts val="0"/>
              </a:spcBef>
              <a:spcAft>
                <a:spcPts val="600"/>
              </a:spcAft>
            </a:pPr>
            <a:endParaRPr lang="en-US" sz="1800" dirty="0">
              <a:effectLst/>
              <a:latin typeface="Calibri" panose="020F0502020204030204" pitchFamily="34" charset="0"/>
              <a:ea typeface="Malgun Gothic" panose="020B0503020000020004" pitchFamily="34" charset="-127"/>
              <a:cs typeface="Calibri"/>
            </a:endParaRPr>
          </a:p>
        </p:txBody>
      </p:sp>
      <p:sp>
        <p:nvSpPr>
          <p:cNvPr id="4" name="Slide Number Placeholder 3"/>
          <p:cNvSpPr>
            <a:spLocks noGrp="1"/>
          </p:cNvSpPr>
          <p:nvPr>
            <p:ph type="sldNum" sz="quarter" idx="10"/>
          </p:nvPr>
        </p:nvSpPr>
        <p:spPr/>
        <p:txBody>
          <a:bodyPr/>
          <a:lstStyle/>
          <a:p>
            <a:fld id="{7F33D199-F655-48B3-8337-1DD7751BC269}" type="slidenum">
              <a:rPr lang="en-US" smtClean="0"/>
              <a:t>2</a:t>
            </a:fld>
            <a:endParaRPr lang="en-US"/>
          </a:p>
        </p:txBody>
      </p:sp>
    </p:spTree>
    <p:extLst>
      <p:ext uri="{BB962C8B-B14F-4D97-AF65-F5344CB8AC3E}">
        <p14:creationId xmlns:p14="http://schemas.microsoft.com/office/powerpoint/2010/main" val="3750942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CLS Spark is an intensive summer opportunity, funded by the U.S. government, for students to study one of five languages essential to our engagement with the world. </a:t>
            </a:r>
          </a:p>
          <a:p>
            <a:pPr marL="171450" indent="-171450">
              <a:buFont typeface="Arial"/>
              <a:buChar char="•"/>
            </a:pPr>
            <a:r>
              <a:rPr lang="en-US" dirty="0"/>
              <a:t>CLS Spark supports U.S. students in </a:t>
            </a:r>
            <a:r>
              <a:rPr lang="en-US" u="sng" dirty="0"/>
              <a:t>all</a:t>
            </a:r>
            <a:r>
              <a:rPr lang="en-US" dirty="0"/>
              <a:t> fields of study to learn what the U.S. Department of State refers to as “critical” languages. </a:t>
            </a:r>
            <a:endParaRPr lang="en-US" dirty="0">
              <a:cs typeface="Calibri"/>
            </a:endParaRPr>
          </a:p>
          <a:p>
            <a:pPr marL="171450" indent="-171450">
              <a:buFont typeface="Arial"/>
              <a:buChar char="•"/>
            </a:pPr>
            <a:r>
              <a:rPr lang="en-US" dirty="0"/>
              <a:t>Critical languages are languages that are essential to the United States’ national security, economic prosperity, and engagement with the world, and they tend to be less commonly taught in the United States. Studying these languages also helps prepare scholars to compete in a globalized workforce.</a:t>
            </a:r>
            <a:endParaRPr lang="en-US" dirty="0">
              <a:cs typeface="Calibri"/>
            </a:endParaRPr>
          </a:p>
          <a:p>
            <a:r>
              <a:rPr lang="en-US" dirty="0"/>
              <a:t>CLS scholars participate in virtual courses and activities offered through partner institutes abroad, developing regional and cultural knowledge and forming connections with local students and instructors.</a:t>
            </a:r>
            <a:endParaRPr lang="en-US" dirty="0">
              <a:cs typeface="Calibri"/>
            </a:endParaRPr>
          </a:p>
          <a:p>
            <a:r>
              <a:rPr lang="en-US" dirty="0"/>
              <a:t>Students may apply for CLS Spark, which is a virtual initiative for beginning- and advanced beginning-level instruction, or for the CLS Program, through which they will study at a CLS host institute overseas. </a:t>
            </a:r>
            <a:endParaRPr lang="en-US" dirty="0">
              <a:cs typeface="Calibri"/>
            </a:endParaRPr>
          </a:p>
          <a:p>
            <a:r>
              <a:rPr lang="en-US" dirty="0"/>
              <a:t>In today’s session, we will focus on the CLS Spark virtual initiative. The full list of webinars we are offering this fall can be found on our website at c-l-scholarship [dot] org [forward slash] events.</a:t>
            </a:r>
            <a:endParaRPr lang="en-US" dirty="0">
              <a:cs typeface="Calibri"/>
            </a:endParaRPr>
          </a:p>
          <a:p>
            <a:pPr marL="0" marR="0">
              <a:lnSpc>
                <a:spcPct val="110000"/>
              </a:lnSpc>
              <a:spcBef>
                <a:spcPts val="0"/>
              </a:spcBef>
              <a:spcAft>
                <a:spcPts val="600"/>
              </a:spcAft>
            </a:pPr>
            <a:endParaRPr lang="en-US" dirty="0">
              <a:cs typeface="Calibri"/>
            </a:endParaRPr>
          </a:p>
        </p:txBody>
      </p:sp>
      <p:sp>
        <p:nvSpPr>
          <p:cNvPr id="4" name="Slide Number Placeholder 3"/>
          <p:cNvSpPr>
            <a:spLocks noGrp="1"/>
          </p:cNvSpPr>
          <p:nvPr>
            <p:ph type="sldNum" sz="quarter" idx="10"/>
          </p:nvPr>
        </p:nvSpPr>
        <p:spPr/>
        <p:txBody>
          <a:bodyPr/>
          <a:lstStyle/>
          <a:p>
            <a:fld id="{7F33D199-F655-48B3-8337-1DD7751BC269}" type="slidenum">
              <a:rPr lang="en-US" smtClean="0"/>
              <a:t>3</a:t>
            </a:fld>
            <a:endParaRPr lang="en-US"/>
          </a:p>
        </p:txBody>
      </p:sp>
    </p:spTree>
    <p:extLst>
      <p:ext uri="{BB962C8B-B14F-4D97-AF65-F5344CB8AC3E}">
        <p14:creationId xmlns:p14="http://schemas.microsoft.com/office/powerpoint/2010/main" val="331608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CLS Spark offers virtual instruction for beginning-level Arabic, Chinese, Korean, and Russian, as well as beginning- and advanced beginning-level Japanese. Each course will be designed for students with little to no previous experience studying these languages. Students applying for Japanese at the advanced beginning level need one year of prior study. You may substitute other language learning experience for this pre-requisite, such as self-study, tutoring, high-school coursework, or knowledge of the language from your home environment.</a:t>
            </a:r>
          </a:p>
          <a:p>
            <a:r>
              <a:rPr lang="en-US" dirty="0"/>
              <a:t>If you are at intermediate, or advanced level, we encourage you to check out the CLS Program overseas institutes instead.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F33D199-F655-48B3-8337-1DD7751BC269}" type="slidenum">
              <a:rPr lang="en-US" smtClean="0"/>
              <a:t>4</a:t>
            </a:fld>
            <a:endParaRPr lang="en-US"/>
          </a:p>
        </p:txBody>
      </p:sp>
    </p:spTree>
    <p:extLst>
      <p:ext uri="{BB962C8B-B14F-4D97-AF65-F5344CB8AC3E}">
        <p14:creationId xmlns:p14="http://schemas.microsoft.com/office/powerpoint/2010/main" val="88190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CLS Spark takes place over the course of 8—9 weeks during the summer and is facilitated by host institutes abroad. Students participate in the program as a member of a cohort, sharing the same schedule over the course of the program. </a:t>
            </a:r>
          </a:p>
          <a:p>
            <a:r>
              <a:rPr lang="en-US"/>
              <a:t>Each cohort of students participates in a total of 90 hours of programming. Each week, this includes 10 hours of live, synchronous class instruction.  In addition, participants spend time learning about the culture of partner institutions in interactive and engaging cultural activities, such as tea ceremonies, calligraphy lessons, films, and virtual city tours. Each week, CLS Spark participants have individualized tutoring sessions with their instructors, adapted to their specific needs.  </a:t>
            </a:r>
          </a:p>
          <a:p>
            <a:r>
              <a:rPr lang="en-US" dirty="0"/>
              <a:t>Beginning the fifth week of the program, CLS Spark participants meet with language partners from host communities to help practice their everyday conversation skills.</a:t>
            </a:r>
            <a:endParaRPr lang="en-US" dirty="0">
              <a:cs typeface="Calibri"/>
            </a:endParaRPr>
          </a:p>
          <a:p>
            <a:r>
              <a:rPr lang="en-US" dirty="0"/>
              <a:t>Participants of CLS Spark also build community with each other through optional career development workshops and networking opportunities. These workshops will include advice from CLS alumni on applying to the CLS Program overseas institutes, and sessions to inform and prepare students for more scholarship and career opportunities.</a:t>
            </a:r>
            <a:endParaRPr lang="en-US" dirty="0">
              <a:cs typeface="Calibri"/>
            </a:endParaRPr>
          </a:p>
          <a:p>
            <a:r>
              <a:rPr lang="en-US" dirty="0"/>
              <a:t>As you can see, CLS Spark is more than just an online program—it's an intensive, highly structured virtual international exchange. Participants should anticipate dedicating around 20 hours per week to class time, language partner meetings, consultations with institute staff, and homework. Given the demanding schedule, they may not have the flexibility for independent travel, full-time research, or internships.</a:t>
            </a:r>
            <a:endParaRPr lang="en-US" dirty="0">
              <a:cs typeface="Calibri"/>
            </a:endParaRPr>
          </a:p>
          <a:p>
            <a:pPr marL="0" marR="0">
              <a:lnSpc>
                <a:spcPct val="110000"/>
              </a:lnSpc>
              <a:spcBef>
                <a:spcPts val="0"/>
              </a:spcBef>
              <a:spcAft>
                <a:spcPts val="600"/>
              </a:spcAft>
            </a:pPr>
            <a:endParaRPr lang="en-US" sz="1800" dirty="0">
              <a:effectLst/>
              <a:latin typeface="Calibri" panose="020F0502020204030204" pitchFamily="34" charset="0"/>
              <a:ea typeface="Malgun Gothic" panose="020B0503020000020004" pitchFamily="34" charset="-127"/>
              <a:cs typeface="Calibri"/>
            </a:endParaRPr>
          </a:p>
        </p:txBody>
      </p:sp>
      <p:sp>
        <p:nvSpPr>
          <p:cNvPr id="4" name="Slide Number Placeholder 3"/>
          <p:cNvSpPr>
            <a:spLocks noGrp="1"/>
          </p:cNvSpPr>
          <p:nvPr>
            <p:ph type="sldNum" sz="quarter" idx="5"/>
          </p:nvPr>
        </p:nvSpPr>
        <p:spPr/>
        <p:txBody>
          <a:bodyPr/>
          <a:lstStyle/>
          <a:p>
            <a:fld id="{7F33D199-F655-48B3-8337-1DD7751BC269}" type="slidenum">
              <a:rPr lang="en-US" smtClean="0"/>
              <a:t>5</a:t>
            </a:fld>
            <a:endParaRPr lang="en-US"/>
          </a:p>
        </p:txBody>
      </p:sp>
    </p:spTree>
    <p:extLst>
      <p:ext uri="{BB962C8B-B14F-4D97-AF65-F5344CB8AC3E}">
        <p14:creationId xmlns:p14="http://schemas.microsoft.com/office/powerpoint/2010/main" val="3495853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the most exciting thing about CLS Spark is that it is funded by the U.S. government. </a:t>
            </a:r>
          </a:p>
          <a:p>
            <a:r>
              <a:rPr lang="en-US" dirty="0"/>
              <a:t>Costs covered include language instruction and cultural programming, as well as all course materials. The scholarship also provides a modest stipend to use toward supplementary technology and equipment and connectivity costs that will help participants succeed in an all-virtual program.</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F33D199-F655-48B3-8337-1DD7751BC269}" type="slidenum">
              <a:rPr lang="en-US" smtClean="0"/>
              <a:t>6</a:t>
            </a:fld>
            <a:endParaRPr lang="en-US"/>
          </a:p>
        </p:txBody>
      </p:sp>
    </p:spTree>
    <p:extLst>
      <p:ext uri="{BB962C8B-B14F-4D97-AF65-F5344CB8AC3E}">
        <p14:creationId xmlns:p14="http://schemas.microsoft.com/office/powerpoint/2010/main" val="3740372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the most exciting thing about CLS Spark is that it is funded by the U.S. government. </a:t>
            </a:r>
          </a:p>
          <a:p>
            <a:r>
              <a:rPr lang="en-US" dirty="0"/>
              <a:t>Costs covered include language instruction and cultural programming, as well as all course materials. The scholarship also provides a modest stipend to use toward supplementary technology and equipment and connectivity costs that will help participants succeed in an all-virtual program.</a:t>
            </a:r>
            <a:endParaRPr lang="en-US" dirty="0">
              <a:cs typeface="Calibri"/>
            </a:endParaRPr>
          </a:p>
          <a:p>
            <a:r>
              <a:rPr lang="en-US" dirty="0"/>
              <a:t>CLS Spark participants make significant gains in their language abilities. </a:t>
            </a:r>
            <a:endParaRPr lang="en-US" dirty="0">
              <a:cs typeface="Calibri"/>
            </a:endParaRPr>
          </a:p>
          <a:p>
            <a:r>
              <a:rPr lang="en-US" dirty="0"/>
              <a:t>In just eight to ten weeks, students complete the equivalent of two semesters of undergraduate coursework or a year’s worth of language learning. Students receive certification of their language gains through an ACTFL-OPI certificate upon completion of their program and undergraduate credit through Bryn Mawr College, which is documented on an official transcript.</a:t>
            </a:r>
            <a:endParaRPr lang="en-US" dirty="0">
              <a:cs typeface="Calibri"/>
            </a:endParaRPr>
          </a:p>
          <a:p>
            <a:r>
              <a:rPr lang="en-US" dirty="0"/>
              <a:t>Last but not least, students in CLS Spark are encouraged to apply for the CLS Program overseas institutes to continue their language learning journeys by studying their target language abroad. Those who apply for the CLS Program overseas institutes following their completion of CLS Spark will automatically be considered semifinalists for that opportunity.</a:t>
            </a:r>
            <a:endParaRPr lang="en-US" dirty="0">
              <a:cs typeface="Calibri"/>
            </a:endParaRPr>
          </a:p>
          <a:p>
            <a:endParaRPr lang="en-US" dirty="0">
              <a:cs typeface="Calibri"/>
            </a:endParaRPr>
          </a:p>
          <a:p>
            <a:pPr>
              <a:lnSpc>
                <a:spcPct val="110000"/>
              </a:lnSpc>
              <a:spcAft>
                <a:spcPts val="600"/>
              </a:spcAft>
            </a:pPr>
            <a:endParaRPr lang="en-US" dirty="0">
              <a:cs typeface="Calibri"/>
            </a:endParaRPr>
          </a:p>
        </p:txBody>
      </p:sp>
      <p:sp>
        <p:nvSpPr>
          <p:cNvPr id="4" name="Slide Number Placeholder 3"/>
          <p:cNvSpPr>
            <a:spLocks noGrp="1"/>
          </p:cNvSpPr>
          <p:nvPr>
            <p:ph type="sldNum" sz="quarter" idx="5"/>
          </p:nvPr>
        </p:nvSpPr>
        <p:spPr/>
        <p:txBody>
          <a:bodyPr/>
          <a:lstStyle/>
          <a:p>
            <a:fld id="{7F33D199-F655-48B3-8337-1DD7751BC269}" type="slidenum">
              <a:rPr lang="en-US" smtClean="0"/>
              <a:t>7</a:t>
            </a:fld>
            <a:endParaRPr lang="en-US"/>
          </a:p>
        </p:txBody>
      </p:sp>
    </p:spTree>
    <p:extLst>
      <p:ext uri="{BB962C8B-B14F-4D97-AF65-F5344CB8AC3E}">
        <p14:creationId xmlns:p14="http://schemas.microsoft.com/office/powerpoint/2010/main" val="3137984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Proficiency in a critical language, as well as cross-cultural competency, can open doors for alumni seeking further academic and employment opportunities. </a:t>
            </a:r>
          </a:p>
          <a:p>
            <a:r>
              <a:rPr lang="en-US" dirty="0"/>
              <a:t>Alumni frequently speak of the benefit of joining a vibrant and engaged community of international exchange alumni. Fellow CLS Spark alumni often become a source of support when navigating career decisions or additional fellowships and scholarships post-CLS. CLS Spark alumni also become a part of the rich and diverse network of U.S. Department of State International Exchange Alumni. </a:t>
            </a:r>
            <a:endParaRPr lang="en-US" dirty="0">
              <a:cs typeface="Calibri"/>
            </a:endParaRPr>
          </a:p>
          <a:p>
            <a:r>
              <a:rPr lang="en-US" dirty="0"/>
              <a:t>And while CLS Spark participants have no service commitment to the U.S. government after completion of the program, alumni are eligible for non-competitive eligibility for U.S. government jobs, which makes pursuing a career in the civil service much easier if that is your goal.</a:t>
            </a:r>
            <a:endParaRPr lang="en-US" dirty="0">
              <a:cs typeface="Calibri"/>
            </a:endParaRPr>
          </a:p>
          <a:p>
            <a:pPr>
              <a:lnSpc>
                <a:spcPct val="107000"/>
              </a:lnSpc>
              <a:spcAft>
                <a:spcPts val="800"/>
              </a:spcAft>
            </a:pPr>
            <a:endParaRPr lang="en-US" dirty="0">
              <a:cs typeface="Calibri"/>
            </a:endParaRPr>
          </a:p>
        </p:txBody>
      </p:sp>
      <p:sp>
        <p:nvSpPr>
          <p:cNvPr id="4" name="Slide Number Placeholder 3"/>
          <p:cNvSpPr>
            <a:spLocks noGrp="1"/>
          </p:cNvSpPr>
          <p:nvPr>
            <p:ph type="sldNum" sz="quarter" idx="5"/>
          </p:nvPr>
        </p:nvSpPr>
        <p:spPr/>
        <p:txBody>
          <a:bodyPr/>
          <a:lstStyle/>
          <a:p>
            <a:fld id="{7F33D199-F655-48B3-8337-1DD7751BC269}" type="slidenum">
              <a:rPr lang="en-US" smtClean="0"/>
              <a:t>8</a:t>
            </a:fld>
            <a:endParaRPr lang="en-US"/>
          </a:p>
        </p:txBody>
      </p:sp>
    </p:spTree>
    <p:extLst>
      <p:ext uri="{BB962C8B-B14F-4D97-AF65-F5344CB8AC3E}">
        <p14:creationId xmlns:p14="http://schemas.microsoft.com/office/powerpoint/2010/main" val="346550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eligible for CLS Spark if they are U.S. citizens or nationals enrolled in an accredited degree-granting program at a U.S.-based institution at the time of applying. Participants must be 18 years old by May 15, 2025, and have completed at least one full year of college-level study by the start of the program.</a:t>
            </a:r>
          </a:p>
          <a:p>
            <a:r>
              <a:rPr lang="en-US" dirty="0"/>
              <a:t>Applicants for the CLS Spark must be at the undergraduate level. Students who are graduating seniors at the time of application are eligible to apply.</a:t>
            </a:r>
            <a:endParaRPr lang="en-US" dirty="0">
              <a:cs typeface="Calibri"/>
            </a:endParaRPr>
          </a:p>
          <a:p>
            <a:endParaRPr lang="en-US" dirty="0"/>
          </a:p>
          <a:p>
            <a:r>
              <a:rPr lang="en-US" dirty="0"/>
              <a:t>Students from any field of study can prepare a competitive application for CLS Spark. We want applications from students of all majors at all levels of language learning, and we encourage students of all disciplines to think about how critical languages can help their careers.</a:t>
            </a:r>
            <a:endParaRPr lang="en-US" dirty="0">
              <a:cs typeface="Calibri"/>
            </a:endParaRPr>
          </a:p>
          <a:p>
            <a:r>
              <a:rPr lang="en-US" dirty="0"/>
              <a:t>A full list of eligibility criteria for applicants can be found on our website at c-l-scholarship [dot] org [forward slash] applicants [forward slash] eligibility.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F33D199-F655-48B3-8337-1DD7751BC269}" type="slidenum">
              <a:rPr lang="en-US" smtClean="0"/>
              <a:t>11</a:t>
            </a:fld>
            <a:endParaRPr lang="en-US"/>
          </a:p>
        </p:txBody>
      </p:sp>
    </p:spTree>
    <p:extLst>
      <p:ext uri="{BB962C8B-B14F-4D97-AF65-F5344CB8AC3E}">
        <p14:creationId xmlns:p14="http://schemas.microsoft.com/office/powerpoint/2010/main" val="1469132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4" name="Rectangle 53"/>
          <p:cNvSpPr/>
          <p:nvPr userDrawn="1"/>
        </p:nvSpPr>
        <p:spPr>
          <a:xfrm>
            <a:off x="-6487" y="-4762"/>
            <a:ext cx="943498" cy="6858000"/>
          </a:xfrm>
          <a:prstGeom prst="rect">
            <a:avLst/>
          </a:prstGeom>
          <a:gradFill flip="none" rotWithShape="1">
            <a:gsLst>
              <a:gs pos="0">
                <a:schemeClr val="tx2"/>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rot="4337731">
            <a:off x="-1675030" y="1672095"/>
            <a:ext cx="5383462" cy="1795749"/>
            <a:chOff x="-21841" y="5046811"/>
            <a:chExt cx="5383462" cy="1795749"/>
          </a:xfrm>
        </p:grpSpPr>
        <p:pic>
          <p:nvPicPr>
            <p:cNvPr id="56" name="Picture 5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86716" y="6235765"/>
              <a:ext cx="598426" cy="606795"/>
            </a:xfrm>
            <a:prstGeom prst="rect">
              <a:avLst/>
            </a:prstGeom>
          </p:spPr>
        </p:pic>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187827" y="6235764"/>
              <a:ext cx="598426" cy="606795"/>
            </a:xfrm>
            <a:prstGeom prst="rect">
              <a:avLst/>
            </a:prstGeom>
          </p:spPr>
        </p:pic>
        <p:pic>
          <p:nvPicPr>
            <p:cNvPr id="58" name="Picture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778502" y="6235765"/>
              <a:ext cx="598426" cy="606795"/>
            </a:xfrm>
            <a:prstGeom prst="rect">
              <a:avLst/>
            </a:prstGeom>
          </p:spPr>
        </p:pic>
        <p:pic>
          <p:nvPicPr>
            <p:cNvPr id="59" name="Picture 5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2063" y="6235765"/>
              <a:ext cx="598426" cy="606795"/>
            </a:xfrm>
            <a:prstGeom prst="rect">
              <a:avLst/>
            </a:prstGeom>
          </p:spPr>
        </p:pic>
        <p:pic>
          <p:nvPicPr>
            <p:cNvPr id="60" name="Picture 5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968778" y="6235765"/>
              <a:ext cx="598426" cy="606795"/>
            </a:xfrm>
            <a:prstGeom prst="rect">
              <a:avLst/>
            </a:prstGeom>
          </p:spPr>
        </p:pic>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569889" y="6235764"/>
              <a:ext cx="598426" cy="606795"/>
            </a:xfrm>
            <a:prstGeom prst="rect">
              <a:avLst/>
            </a:prstGeom>
          </p:spPr>
        </p:pic>
        <p:pic>
          <p:nvPicPr>
            <p:cNvPr id="62" name="Picture 6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160564" y="6235765"/>
              <a:ext cx="598426" cy="606795"/>
            </a:xfrm>
            <a:prstGeom prst="rect">
              <a:avLst/>
            </a:prstGeom>
          </p:spPr>
        </p:pic>
        <p:pic>
          <p:nvPicPr>
            <p:cNvPr id="63" name="Picture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156" y="5637865"/>
              <a:ext cx="598426" cy="606795"/>
            </a:xfrm>
            <a:prstGeom prst="rect">
              <a:avLst/>
            </a:prstGeom>
          </p:spPr>
        </p:pic>
        <p:pic>
          <p:nvPicPr>
            <p:cNvPr id="64" name="Picture 6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73871" y="5637865"/>
              <a:ext cx="598426" cy="606795"/>
            </a:xfrm>
            <a:prstGeom prst="rect">
              <a:avLst/>
            </a:prstGeom>
          </p:spPr>
        </p:pic>
        <p:pic>
          <p:nvPicPr>
            <p:cNvPr id="65" name="Picture 6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774982" y="5637866"/>
              <a:ext cx="598426" cy="606795"/>
            </a:xfrm>
            <a:prstGeom prst="rect">
              <a:avLst/>
            </a:prstGeom>
          </p:spPr>
        </p:pic>
        <p:pic>
          <p:nvPicPr>
            <p:cNvPr id="66" name="Picture 6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365657" y="5637865"/>
              <a:ext cx="598426" cy="606795"/>
            </a:xfrm>
            <a:prstGeom prst="rect">
              <a:avLst/>
            </a:prstGeom>
          </p:spPr>
        </p:pic>
        <p:pic>
          <p:nvPicPr>
            <p:cNvPr id="67" name="Picture 6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9218" y="5637866"/>
              <a:ext cx="598426" cy="606795"/>
            </a:xfrm>
            <a:prstGeom prst="rect">
              <a:avLst/>
            </a:prstGeom>
          </p:spPr>
        </p:pic>
        <p:pic>
          <p:nvPicPr>
            <p:cNvPr id="68" name="Picture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195" y="6230534"/>
              <a:ext cx="598426" cy="606795"/>
            </a:xfrm>
            <a:prstGeom prst="rect">
              <a:avLst/>
            </a:prstGeom>
          </p:spPr>
        </p:pic>
        <p:pic>
          <p:nvPicPr>
            <p:cNvPr id="69" name="Picture 6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1841" y="5046811"/>
              <a:ext cx="598426" cy="606795"/>
            </a:xfrm>
            <a:prstGeom prst="rect">
              <a:avLst/>
            </a:prstGeom>
          </p:spPr>
        </p:pic>
        <p:pic>
          <p:nvPicPr>
            <p:cNvPr id="70" name="Picture 6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68834" y="5046811"/>
              <a:ext cx="598426" cy="606795"/>
            </a:xfrm>
            <a:prstGeom prst="rect">
              <a:avLst/>
            </a:prstGeom>
          </p:spPr>
        </p:pic>
        <p:pic>
          <p:nvPicPr>
            <p:cNvPr id="71" name="Picture 7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394" y="5046811"/>
              <a:ext cx="598426" cy="606795"/>
            </a:xfrm>
            <a:prstGeom prst="rect">
              <a:avLst/>
            </a:prstGeom>
          </p:spPr>
        </p:pic>
        <p:pic>
          <p:nvPicPr>
            <p:cNvPr id="72"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5990" y="5637918"/>
              <a:ext cx="598426" cy="606795"/>
            </a:xfrm>
            <a:prstGeom prst="rect">
              <a:avLst/>
            </a:prstGeom>
          </p:spPr>
        </p:pic>
      </p:grpSp>
      <p:grpSp>
        <p:nvGrpSpPr>
          <p:cNvPr id="73" name="Group 72"/>
          <p:cNvGrpSpPr/>
          <p:nvPr userDrawn="1"/>
        </p:nvGrpSpPr>
        <p:grpSpPr>
          <a:xfrm rot="4337731">
            <a:off x="-2142086" y="4413366"/>
            <a:ext cx="4783349" cy="1204695"/>
            <a:chOff x="-20175" y="5637865"/>
            <a:chExt cx="4783349" cy="1204695"/>
          </a:xfrm>
        </p:grpSpPr>
        <p:pic>
          <p:nvPicPr>
            <p:cNvPr id="74" name="Picture 7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86716" y="6235765"/>
              <a:ext cx="598426" cy="606795"/>
            </a:xfrm>
            <a:prstGeom prst="rect">
              <a:avLst/>
            </a:prstGeom>
          </p:spPr>
        </p:pic>
        <p:pic>
          <p:nvPicPr>
            <p:cNvPr id="75" name="Picture 7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187827" y="6235764"/>
              <a:ext cx="598426" cy="606795"/>
            </a:xfrm>
            <a:prstGeom prst="rect">
              <a:avLst/>
            </a:prstGeom>
          </p:spPr>
        </p:pic>
        <p:pic>
          <p:nvPicPr>
            <p:cNvPr id="76" name="Picture 7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778502" y="6235765"/>
              <a:ext cx="598426" cy="606795"/>
            </a:xfrm>
            <a:prstGeom prst="rect">
              <a:avLst/>
            </a:prstGeom>
          </p:spPr>
        </p:pic>
        <p:pic>
          <p:nvPicPr>
            <p:cNvPr id="77" name="Picture 7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2063" y="6235765"/>
              <a:ext cx="598426" cy="606795"/>
            </a:xfrm>
            <a:prstGeom prst="rect">
              <a:avLst/>
            </a:prstGeom>
          </p:spPr>
        </p:pic>
        <p:pic>
          <p:nvPicPr>
            <p:cNvPr id="78" name="Picture 7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968778" y="6235765"/>
              <a:ext cx="598426" cy="606795"/>
            </a:xfrm>
            <a:prstGeom prst="rect">
              <a:avLst/>
            </a:prstGeom>
          </p:spPr>
        </p:pic>
        <p:pic>
          <p:nvPicPr>
            <p:cNvPr id="79" name="Picture 7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569889" y="6235764"/>
              <a:ext cx="598426" cy="606795"/>
            </a:xfrm>
            <a:prstGeom prst="rect">
              <a:avLst/>
            </a:prstGeom>
          </p:spPr>
        </p:pic>
        <p:pic>
          <p:nvPicPr>
            <p:cNvPr id="80" name="Picture 7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160564" y="6235765"/>
              <a:ext cx="598426" cy="606795"/>
            </a:xfrm>
            <a:prstGeom prst="rect">
              <a:avLst/>
            </a:prstGeom>
          </p:spPr>
        </p:pic>
        <p:pic>
          <p:nvPicPr>
            <p:cNvPr id="81" name="Picture 8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156" y="5637865"/>
              <a:ext cx="598426" cy="606795"/>
            </a:xfrm>
            <a:prstGeom prst="rect">
              <a:avLst/>
            </a:prstGeom>
          </p:spPr>
        </p:pic>
        <p:pic>
          <p:nvPicPr>
            <p:cNvPr id="82" name="Picture 8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73871" y="5637865"/>
              <a:ext cx="598426" cy="606795"/>
            </a:xfrm>
            <a:prstGeom prst="rect">
              <a:avLst/>
            </a:prstGeom>
          </p:spPr>
        </p:pic>
        <p:pic>
          <p:nvPicPr>
            <p:cNvPr id="83" name="Picture 8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774982" y="5637866"/>
              <a:ext cx="598426" cy="606795"/>
            </a:xfrm>
            <a:prstGeom prst="rect">
              <a:avLst/>
            </a:prstGeom>
          </p:spPr>
        </p:pic>
        <p:pic>
          <p:nvPicPr>
            <p:cNvPr id="84" name="Picture 8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365657" y="5637865"/>
              <a:ext cx="598426" cy="606795"/>
            </a:xfrm>
            <a:prstGeom prst="rect">
              <a:avLst/>
            </a:prstGeom>
          </p:spPr>
        </p:pic>
        <p:pic>
          <p:nvPicPr>
            <p:cNvPr id="85" name="Picture 8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9218" y="5637866"/>
              <a:ext cx="598426" cy="606795"/>
            </a:xfrm>
            <a:prstGeom prst="rect">
              <a:avLst/>
            </a:prstGeom>
          </p:spPr>
        </p:pic>
        <p:pic>
          <p:nvPicPr>
            <p:cNvPr id="86" name="Picture 8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555933" y="5637865"/>
              <a:ext cx="598426" cy="606795"/>
            </a:xfrm>
            <a:prstGeom prst="rect">
              <a:avLst/>
            </a:prstGeom>
          </p:spPr>
        </p:pic>
        <p:pic>
          <p:nvPicPr>
            <p:cNvPr id="87" name="Picture 8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5990" y="5637918"/>
              <a:ext cx="598426" cy="606795"/>
            </a:xfrm>
            <a:prstGeom prst="rect">
              <a:avLst/>
            </a:prstGeom>
          </p:spPr>
        </p:pic>
      </p:grpSp>
      <p:pic>
        <p:nvPicPr>
          <p:cNvPr id="93" name="Picture 9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5137731">
            <a:off x="864782" y="6556133"/>
            <a:ext cx="598426" cy="606795"/>
          </a:xfrm>
          <a:prstGeom prst="rect">
            <a:avLst/>
          </a:prstGeom>
        </p:spPr>
      </p:pic>
      <p:sp>
        <p:nvSpPr>
          <p:cNvPr id="51" name="Rectangle 50">
            <a:extLst>
              <a:ext uri="{FF2B5EF4-FFF2-40B4-BE49-F238E27FC236}">
                <a16:creationId xmlns:a16="http://schemas.microsoft.com/office/drawing/2014/main" id="{1CFEE4CD-89A5-4062-B4B6-C3B9A6B8945B}"/>
              </a:ext>
            </a:extLst>
          </p:cNvPr>
          <p:cNvSpPr/>
          <p:nvPr userDrawn="1"/>
        </p:nvSpPr>
        <p:spPr>
          <a:xfrm>
            <a:off x="1056271" y="-19049"/>
            <a:ext cx="11135729" cy="687704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37731">
            <a:off x="-610853" y="5853992"/>
            <a:ext cx="598426" cy="606795"/>
          </a:xfrm>
          <a:prstGeom prst="rect">
            <a:avLst/>
          </a:prstGeom>
        </p:spPr>
      </p:pic>
      <p:pic>
        <p:nvPicPr>
          <p:cNvPr id="89" name="Picture 8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737731">
            <a:off x="-432429" y="6412919"/>
            <a:ext cx="598426" cy="606795"/>
          </a:xfrm>
          <a:prstGeom prst="rect">
            <a:avLst/>
          </a:prstGeom>
        </p:spPr>
      </p:pic>
      <p:sp>
        <p:nvSpPr>
          <p:cNvPr id="90" name="Rectangle 89"/>
          <p:cNvSpPr/>
          <p:nvPr userDrawn="1"/>
        </p:nvSpPr>
        <p:spPr>
          <a:xfrm>
            <a:off x="-6515" y="0"/>
            <a:ext cx="943498" cy="6865938"/>
          </a:xfrm>
          <a:prstGeom prst="rect">
            <a:avLst/>
          </a:prstGeom>
          <a:gradFill flip="none" rotWithShape="1">
            <a:gsLst>
              <a:gs pos="0">
                <a:schemeClr val="tx2"/>
              </a:gs>
              <a:gs pos="92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7679" y="5743782"/>
            <a:ext cx="2527287" cy="651362"/>
          </a:xfrm>
          <a:prstGeom prst="rect">
            <a:avLst/>
          </a:prstGeom>
        </p:spPr>
      </p:pic>
      <p:grpSp>
        <p:nvGrpSpPr>
          <p:cNvPr id="11" name="Group 10"/>
          <p:cNvGrpSpPr/>
          <p:nvPr userDrawn="1"/>
        </p:nvGrpSpPr>
        <p:grpSpPr>
          <a:xfrm>
            <a:off x="1843099" y="5375222"/>
            <a:ext cx="6194590" cy="1248965"/>
            <a:chOff x="5115149" y="4568491"/>
            <a:chExt cx="6194590" cy="1248965"/>
          </a:xfrm>
        </p:grpSpPr>
        <p:grpSp>
          <p:nvGrpSpPr>
            <p:cNvPr id="12" name="Group 11"/>
            <p:cNvGrpSpPr/>
            <p:nvPr userDrawn="1"/>
          </p:nvGrpSpPr>
          <p:grpSpPr>
            <a:xfrm>
              <a:off x="5115149" y="4568491"/>
              <a:ext cx="2809894" cy="1248965"/>
              <a:chOff x="527620" y="1964356"/>
              <a:chExt cx="2162864" cy="961368"/>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20" y="2180849"/>
                <a:ext cx="1022214" cy="53835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9116" y="1964356"/>
                <a:ext cx="961368" cy="961368"/>
              </a:xfrm>
              <a:prstGeom prst="rect">
                <a:avLst/>
              </a:prstGeom>
            </p:spPr>
          </p:pic>
        </p:grpSp>
        <p:sp>
          <p:nvSpPr>
            <p:cNvPr id="13" name="TextBox 12"/>
            <p:cNvSpPr txBox="1"/>
            <p:nvPr userDrawn="1"/>
          </p:nvSpPr>
          <p:spPr>
            <a:xfrm>
              <a:off x="8157958" y="4849749"/>
              <a:ext cx="3151781" cy="738664"/>
            </a:xfrm>
            <a:prstGeom prst="rect">
              <a:avLst/>
            </a:prstGeom>
            <a:noFill/>
          </p:spPr>
          <p:txBody>
            <a:bodyPr wrap="square" rtlCol="0">
              <a:spAutoFit/>
            </a:bodyPr>
            <a:lstStyle/>
            <a:p>
              <a:r>
                <a:rPr lang="en-US" sz="1400">
                  <a:solidFill>
                    <a:schemeClr val="bg1"/>
                  </a:solidFill>
                  <a:latin typeface="Calibri" panose="020F0502020204030204" pitchFamily="34" charset="0"/>
                  <a:cs typeface="Calibri" panose="020F0502020204030204" pitchFamily="34" charset="0"/>
                </a:rPr>
                <a:t>CLS is a program of the U.S.</a:t>
              </a:r>
              <a:r>
                <a:rPr lang="en-US" sz="1400" baseline="0">
                  <a:solidFill>
                    <a:schemeClr val="bg1"/>
                  </a:solidFill>
                  <a:latin typeface="Calibri" panose="020F0502020204030204" pitchFamily="34" charset="0"/>
                  <a:cs typeface="Calibri" panose="020F0502020204030204" pitchFamily="34" charset="0"/>
                </a:rPr>
                <a:t> Department of State, with funding provided by the U.S. Government.</a:t>
              </a:r>
              <a:endParaRPr lang="en-US" sz="1400">
                <a:solidFill>
                  <a:schemeClr val="bg1"/>
                </a:solidFill>
                <a:latin typeface="Calibri" panose="020F0502020204030204" pitchFamily="34" charset="0"/>
                <a:cs typeface="Calibri" panose="020F0502020204030204" pitchFamily="34" charset="0"/>
              </a:endParaRPr>
            </a:p>
          </p:txBody>
        </p:sp>
      </p:grpSp>
      <p:pic>
        <p:nvPicPr>
          <p:cNvPr id="6" name="Picture 5" descr="A picture containing drawing&#10;&#10;Description automatically generated">
            <a:extLst>
              <a:ext uri="{FF2B5EF4-FFF2-40B4-BE49-F238E27FC236}">
                <a16:creationId xmlns:a16="http://schemas.microsoft.com/office/drawing/2014/main" id="{B4972EFA-2EFE-461A-A738-93AF285A4A1A}"/>
              </a:ext>
            </a:extLst>
          </p:cNvPr>
          <p:cNvPicPr>
            <a:picLocks noChangeAspect="1"/>
          </p:cNvPicPr>
          <p:nvPr userDrawn="1"/>
        </p:nvPicPr>
        <p:blipFill>
          <a:blip r:embed="rId6"/>
          <a:stretch>
            <a:fillRect/>
          </a:stretch>
        </p:blipFill>
        <p:spPr>
          <a:xfrm>
            <a:off x="3069000" y="1234599"/>
            <a:ext cx="7263483" cy="337388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9/22/2024</a:t>
            </a:fld>
            <a:endParaRPr lang="en-US"/>
          </a:p>
        </p:txBody>
      </p:sp>
      <p:sp>
        <p:nvSpPr>
          <p:cNvPr id="9" name="Footer Placeholder 8"/>
          <p:cNvSpPr>
            <a:spLocks noGrp="1"/>
          </p:cNvSpPr>
          <p:nvPr>
            <p:ph type="ftr" sz="quarter" idx="11"/>
          </p:nvPr>
        </p:nvSpPr>
        <p:spPr>
          <a:xfrm>
            <a:off x="3897843" y="1796201"/>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9/22/2024</a:t>
            </a:fld>
            <a:endParaRPr lang="en-US"/>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9/22/2024</a:t>
            </a:fld>
            <a:endParaRPr lang="en-US"/>
          </a:p>
        </p:txBody>
      </p:sp>
      <p:sp>
        <p:nvSpPr>
          <p:cNvPr id="8" name="Footer Placeholder 7"/>
          <p:cNvSpPr>
            <a:spLocks noGrp="1"/>
          </p:cNvSpPr>
          <p:nvPr>
            <p:ph type="ftr" sz="quarter" idx="11"/>
          </p:nvPr>
        </p:nvSpPr>
        <p:spPr>
          <a:xfrm>
            <a:off x="3897843" y="1796201"/>
            <a:ext cx="5911517"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9/22/2024</a:t>
            </a:fld>
            <a:endParaRPr lang="en-US"/>
          </a:p>
        </p:txBody>
      </p:sp>
      <p:sp>
        <p:nvSpPr>
          <p:cNvPr id="8" name="Footer Placeholder 7"/>
          <p:cNvSpPr>
            <a:spLocks noGrp="1"/>
          </p:cNvSpPr>
          <p:nvPr>
            <p:ph type="ftr" sz="quarter" idx="11"/>
          </p:nvPr>
        </p:nvSpPr>
        <p:spPr>
          <a:xfrm>
            <a:off x="3897843" y="1796201"/>
            <a:ext cx="5911517"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54" name="Rectangle 53"/>
          <p:cNvSpPr/>
          <p:nvPr userDrawn="1"/>
        </p:nvSpPr>
        <p:spPr>
          <a:xfrm>
            <a:off x="-6487" y="-4762"/>
            <a:ext cx="943498" cy="6858000"/>
          </a:xfrm>
          <a:prstGeom prst="rect">
            <a:avLst/>
          </a:prstGeom>
          <a:gradFill flip="none" rotWithShape="1">
            <a:gsLst>
              <a:gs pos="0">
                <a:schemeClr val="tx2"/>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rot="4337731">
            <a:off x="-1675030" y="1672095"/>
            <a:ext cx="5383462" cy="1795749"/>
            <a:chOff x="-21841" y="5046811"/>
            <a:chExt cx="5383462" cy="1795749"/>
          </a:xfrm>
        </p:grpSpPr>
        <p:pic>
          <p:nvPicPr>
            <p:cNvPr id="56" name="Picture 5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86716" y="6235765"/>
              <a:ext cx="598426" cy="606795"/>
            </a:xfrm>
            <a:prstGeom prst="rect">
              <a:avLst/>
            </a:prstGeom>
          </p:spPr>
        </p:pic>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187827" y="6235764"/>
              <a:ext cx="598426" cy="606795"/>
            </a:xfrm>
            <a:prstGeom prst="rect">
              <a:avLst/>
            </a:prstGeom>
          </p:spPr>
        </p:pic>
        <p:pic>
          <p:nvPicPr>
            <p:cNvPr id="58" name="Picture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778502" y="6235765"/>
              <a:ext cx="598426" cy="606795"/>
            </a:xfrm>
            <a:prstGeom prst="rect">
              <a:avLst/>
            </a:prstGeom>
          </p:spPr>
        </p:pic>
        <p:pic>
          <p:nvPicPr>
            <p:cNvPr id="59" name="Picture 5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2063" y="6235765"/>
              <a:ext cx="598426" cy="606795"/>
            </a:xfrm>
            <a:prstGeom prst="rect">
              <a:avLst/>
            </a:prstGeom>
          </p:spPr>
        </p:pic>
        <p:pic>
          <p:nvPicPr>
            <p:cNvPr id="60" name="Picture 5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968778" y="6235765"/>
              <a:ext cx="598426" cy="606795"/>
            </a:xfrm>
            <a:prstGeom prst="rect">
              <a:avLst/>
            </a:prstGeom>
          </p:spPr>
        </p:pic>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569889" y="6235764"/>
              <a:ext cx="598426" cy="606795"/>
            </a:xfrm>
            <a:prstGeom prst="rect">
              <a:avLst/>
            </a:prstGeom>
          </p:spPr>
        </p:pic>
        <p:pic>
          <p:nvPicPr>
            <p:cNvPr id="62" name="Picture 6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160564" y="6235765"/>
              <a:ext cx="598426" cy="606795"/>
            </a:xfrm>
            <a:prstGeom prst="rect">
              <a:avLst/>
            </a:prstGeom>
          </p:spPr>
        </p:pic>
        <p:pic>
          <p:nvPicPr>
            <p:cNvPr id="63" name="Picture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156" y="5637865"/>
              <a:ext cx="598426" cy="606795"/>
            </a:xfrm>
            <a:prstGeom prst="rect">
              <a:avLst/>
            </a:prstGeom>
          </p:spPr>
        </p:pic>
        <p:pic>
          <p:nvPicPr>
            <p:cNvPr id="64" name="Picture 6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73871" y="5637865"/>
              <a:ext cx="598426" cy="606795"/>
            </a:xfrm>
            <a:prstGeom prst="rect">
              <a:avLst/>
            </a:prstGeom>
          </p:spPr>
        </p:pic>
        <p:pic>
          <p:nvPicPr>
            <p:cNvPr id="65" name="Picture 6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774982" y="5637866"/>
              <a:ext cx="598426" cy="606795"/>
            </a:xfrm>
            <a:prstGeom prst="rect">
              <a:avLst/>
            </a:prstGeom>
          </p:spPr>
        </p:pic>
        <p:pic>
          <p:nvPicPr>
            <p:cNvPr id="66" name="Picture 6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365657" y="5637865"/>
              <a:ext cx="598426" cy="606795"/>
            </a:xfrm>
            <a:prstGeom prst="rect">
              <a:avLst/>
            </a:prstGeom>
          </p:spPr>
        </p:pic>
        <p:pic>
          <p:nvPicPr>
            <p:cNvPr id="67" name="Picture 6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9218" y="5637866"/>
              <a:ext cx="598426" cy="606795"/>
            </a:xfrm>
            <a:prstGeom prst="rect">
              <a:avLst/>
            </a:prstGeom>
          </p:spPr>
        </p:pic>
        <p:pic>
          <p:nvPicPr>
            <p:cNvPr id="68" name="Picture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195" y="6230534"/>
              <a:ext cx="598426" cy="606795"/>
            </a:xfrm>
            <a:prstGeom prst="rect">
              <a:avLst/>
            </a:prstGeom>
          </p:spPr>
        </p:pic>
        <p:pic>
          <p:nvPicPr>
            <p:cNvPr id="69" name="Picture 6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1841" y="5046811"/>
              <a:ext cx="598426" cy="606795"/>
            </a:xfrm>
            <a:prstGeom prst="rect">
              <a:avLst/>
            </a:prstGeom>
          </p:spPr>
        </p:pic>
        <p:pic>
          <p:nvPicPr>
            <p:cNvPr id="70" name="Picture 6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68834" y="5046811"/>
              <a:ext cx="598426" cy="606795"/>
            </a:xfrm>
            <a:prstGeom prst="rect">
              <a:avLst/>
            </a:prstGeom>
          </p:spPr>
        </p:pic>
        <p:pic>
          <p:nvPicPr>
            <p:cNvPr id="71" name="Picture 7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394" y="5046811"/>
              <a:ext cx="598426" cy="606795"/>
            </a:xfrm>
            <a:prstGeom prst="rect">
              <a:avLst/>
            </a:prstGeom>
          </p:spPr>
        </p:pic>
        <p:pic>
          <p:nvPicPr>
            <p:cNvPr id="72"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5990" y="5637918"/>
              <a:ext cx="598426" cy="606795"/>
            </a:xfrm>
            <a:prstGeom prst="rect">
              <a:avLst/>
            </a:prstGeom>
          </p:spPr>
        </p:pic>
      </p:grpSp>
      <p:grpSp>
        <p:nvGrpSpPr>
          <p:cNvPr id="73" name="Group 72"/>
          <p:cNvGrpSpPr/>
          <p:nvPr userDrawn="1"/>
        </p:nvGrpSpPr>
        <p:grpSpPr>
          <a:xfrm rot="4337731">
            <a:off x="-2142086" y="4413366"/>
            <a:ext cx="4783349" cy="1204695"/>
            <a:chOff x="-20175" y="5637865"/>
            <a:chExt cx="4783349" cy="1204695"/>
          </a:xfrm>
        </p:grpSpPr>
        <p:pic>
          <p:nvPicPr>
            <p:cNvPr id="74" name="Picture 7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86716" y="6235765"/>
              <a:ext cx="598426" cy="606795"/>
            </a:xfrm>
            <a:prstGeom prst="rect">
              <a:avLst/>
            </a:prstGeom>
          </p:spPr>
        </p:pic>
        <p:pic>
          <p:nvPicPr>
            <p:cNvPr id="75" name="Picture 7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187827" y="6235764"/>
              <a:ext cx="598426" cy="606795"/>
            </a:xfrm>
            <a:prstGeom prst="rect">
              <a:avLst/>
            </a:prstGeom>
          </p:spPr>
        </p:pic>
        <p:pic>
          <p:nvPicPr>
            <p:cNvPr id="76" name="Picture 7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778502" y="6235765"/>
              <a:ext cx="598426" cy="606795"/>
            </a:xfrm>
            <a:prstGeom prst="rect">
              <a:avLst/>
            </a:prstGeom>
          </p:spPr>
        </p:pic>
        <p:pic>
          <p:nvPicPr>
            <p:cNvPr id="77" name="Picture 7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2063" y="6235765"/>
              <a:ext cx="598426" cy="606795"/>
            </a:xfrm>
            <a:prstGeom prst="rect">
              <a:avLst/>
            </a:prstGeom>
          </p:spPr>
        </p:pic>
        <p:pic>
          <p:nvPicPr>
            <p:cNvPr id="78" name="Picture 7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968778" y="6235765"/>
              <a:ext cx="598426" cy="606795"/>
            </a:xfrm>
            <a:prstGeom prst="rect">
              <a:avLst/>
            </a:prstGeom>
          </p:spPr>
        </p:pic>
        <p:pic>
          <p:nvPicPr>
            <p:cNvPr id="79" name="Picture 7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569889" y="6235764"/>
              <a:ext cx="598426" cy="606795"/>
            </a:xfrm>
            <a:prstGeom prst="rect">
              <a:avLst/>
            </a:prstGeom>
          </p:spPr>
        </p:pic>
        <p:pic>
          <p:nvPicPr>
            <p:cNvPr id="80" name="Picture 7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160564" y="6235765"/>
              <a:ext cx="598426" cy="606795"/>
            </a:xfrm>
            <a:prstGeom prst="rect">
              <a:avLst/>
            </a:prstGeom>
          </p:spPr>
        </p:pic>
        <p:pic>
          <p:nvPicPr>
            <p:cNvPr id="81" name="Picture 8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156" y="5637865"/>
              <a:ext cx="598426" cy="606795"/>
            </a:xfrm>
            <a:prstGeom prst="rect">
              <a:avLst/>
            </a:prstGeom>
          </p:spPr>
        </p:pic>
        <p:pic>
          <p:nvPicPr>
            <p:cNvPr id="82" name="Picture 8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73871" y="5637865"/>
              <a:ext cx="598426" cy="606795"/>
            </a:xfrm>
            <a:prstGeom prst="rect">
              <a:avLst/>
            </a:prstGeom>
          </p:spPr>
        </p:pic>
        <p:pic>
          <p:nvPicPr>
            <p:cNvPr id="83" name="Picture 8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774982" y="5637866"/>
              <a:ext cx="598426" cy="606795"/>
            </a:xfrm>
            <a:prstGeom prst="rect">
              <a:avLst/>
            </a:prstGeom>
          </p:spPr>
        </p:pic>
        <p:pic>
          <p:nvPicPr>
            <p:cNvPr id="84" name="Picture 8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365657" y="5637865"/>
              <a:ext cx="598426" cy="606795"/>
            </a:xfrm>
            <a:prstGeom prst="rect">
              <a:avLst/>
            </a:prstGeom>
          </p:spPr>
        </p:pic>
        <p:pic>
          <p:nvPicPr>
            <p:cNvPr id="85" name="Picture 8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9218" y="5637866"/>
              <a:ext cx="598426" cy="606795"/>
            </a:xfrm>
            <a:prstGeom prst="rect">
              <a:avLst/>
            </a:prstGeom>
          </p:spPr>
        </p:pic>
        <p:pic>
          <p:nvPicPr>
            <p:cNvPr id="86" name="Picture 8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555933" y="5637865"/>
              <a:ext cx="598426" cy="606795"/>
            </a:xfrm>
            <a:prstGeom prst="rect">
              <a:avLst/>
            </a:prstGeom>
          </p:spPr>
        </p:pic>
        <p:pic>
          <p:nvPicPr>
            <p:cNvPr id="87" name="Picture 8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5990" y="5637918"/>
              <a:ext cx="598426" cy="606795"/>
            </a:xfrm>
            <a:prstGeom prst="rect">
              <a:avLst/>
            </a:prstGeom>
          </p:spPr>
        </p:pic>
      </p:grpSp>
      <p:pic>
        <p:nvPicPr>
          <p:cNvPr id="93" name="Picture 9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5137731">
            <a:off x="864782" y="6556133"/>
            <a:ext cx="598426" cy="606795"/>
          </a:xfrm>
          <a:prstGeom prst="rect">
            <a:avLst/>
          </a:prstGeom>
        </p:spPr>
      </p:pic>
      <p:sp>
        <p:nvSpPr>
          <p:cNvPr id="51" name="Rectangle 50">
            <a:extLst>
              <a:ext uri="{FF2B5EF4-FFF2-40B4-BE49-F238E27FC236}">
                <a16:creationId xmlns:a16="http://schemas.microsoft.com/office/drawing/2014/main" id="{1CFEE4CD-89A5-4062-B4B6-C3B9A6B8945B}"/>
              </a:ext>
            </a:extLst>
          </p:cNvPr>
          <p:cNvSpPr/>
          <p:nvPr userDrawn="1"/>
        </p:nvSpPr>
        <p:spPr>
          <a:xfrm>
            <a:off x="1056271" y="-19049"/>
            <a:ext cx="11135729" cy="687704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37731">
            <a:off x="-610853" y="5853992"/>
            <a:ext cx="598426" cy="606795"/>
          </a:xfrm>
          <a:prstGeom prst="rect">
            <a:avLst/>
          </a:prstGeom>
        </p:spPr>
      </p:pic>
      <p:pic>
        <p:nvPicPr>
          <p:cNvPr id="89" name="Picture 8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737731">
            <a:off x="-432429" y="6412919"/>
            <a:ext cx="598426" cy="606795"/>
          </a:xfrm>
          <a:prstGeom prst="rect">
            <a:avLst/>
          </a:prstGeom>
        </p:spPr>
      </p:pic>
      <p:sp>
        <p:nvSpPr>
          <p:cNvPr id="90" name="Rectangle 89"/>
          <p:cNvSpPr/>
          <p:nvPr userDrawn="1"/>
        </p:nvSpPr>
        <p:spPr>
          <a:xfrm>
            <a:off x="-6515" y="-1587"/>
            <a:ext cx="943498" cy="6858000"/>
          </a:xfrm>
          <a:prstGeom prst="rect">
            <a:avLst/>
          </a:prstGeom>
          <a:gradFill flip="none" rotWithShape="1">
            <a:gsLst>
              <a:gs pos="0">
                <a:schemeClr val="tx2"/>
              </a:gs>
              <a:gs pos="92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147105" y="998961"/>
            <a:ext cx="6334696" cy="2004545"/>
          </a:xfrm>
        </p:spPr>
        <p:txBody>
          <a:bodyPr anchor="b">
            <a:normAutofit/>
          </a:bodyPr>
          <a:lstStyle>
            <a:lvl1pPr algn="ctr">
              <a:defRPr sz="5900" spc="-100" baseline="0">
                <a:solidFill>
                  <a:srgbClr val="FFFFFF"/>
                </a:solidFill>
              </a:defRPr>
            </a:lvl1pPr>
          </a:lstStyle>
          <a:p>
            <a:r>
              <a:rPr lang="en-US"/>
              <a:t>Title</a:t>
            </a:r>
          </a:p>
        </p:txBody>
      </p:sp>
      <p:cxnSp>
        <p:nvCxnSpPr>
          <p:cNvPr id="20" name="Straight Connector 19"/>
          <p:cNvCxnSpPr/>
          <p:nvPr userDrawn="1"/>
        </p:nvCxnSpPr>
        <p:spPr>
          <a:xfrm>
            <a:off x="5675229" y="3141893"/>
            <a:ext cx="52784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5147105" y="3457428"/>
            <a:ext cx="6334696" cy="914400"/>
          </a:xfrm>
        </p:spPr>
        <p:txBody>
          <a:bodyPr anchor="t">
            <a:normAutofit/>
          </a:bodyPr>
          <a:lstStyle>
            <a:lvl1pPr marL="0" indent="0" algn="ctr">
              <a:buNone/>
              <a:defRPr sz="2200" cap="none" spc="0" baseline="0">
                <a:solidFill>
                  <a:schemeClr val="bg1">
                    <a:lumMod val="8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subtitle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7679" y="5743782"/>
            <a:ext cx="2527287" cy="651362"/>
          </a:xfrm>
          <a:prstGeom prst="rect">
            <a:avLst/>
          </a:prstGeom>
        </p:spPr>
      </p:pic>
      <p:grpSp>
        <p:nvGrpSpPr>
          <p:cNvPr id="11" name="Group 10"/>
          <p:cNvGrpSpPr/>
          <p:nvPr userDrawn="1"/>
        </p:nvGrpSpPr>
        <p:grpSpPr>
          <a:xfrm>
            <a:off x="1843099" y="5375222"/>
            <a:ext cx="6407546" cy="1248965"/>
            <a:chOff x="5115149" y="4568491"/>
            <a:chExt cx="6407546" cy="1248965"/>
          </a:xfrm>
        </p:grpSpPr>
        <p:grpSp>
          <p:nvGrpSpPr>
            <p:cNvPr id="12" name="Group 11"/>
            <p:cNvGrpSpPr/>
            <p:nvPr userDrawn="1"/>
          </p:nvGrpSpPr>
          <p:grpSpPr>
            <a:xfrm>
              <a:off x="5115149" y="4568491"/>
              <a:ext cx="2809894" cy="1248965"/>
              <a:chOff x="527620" y="1964356"/>
              <a:chExt cx="2162864" cy="961368"/>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20" y="2180849"/>
                <a:ext cx="1022214" cy="53835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9116" y="1964356"/>
                <a:ext cx="961368" cy="961368"/>
              </a:xfrm>
              <a:prstGeom prst="rect">
                <a:avLst/>
              </a:prstGeom>
            </p:spPr>
          </p:pic>
        </p:grpSp>
        <p:sp>
          <p:nvSpPr>
            <p:cNvPr id="13" name="TextBox 12"/>
            <p:cNvSpPr txBox="1"/>
            <p:nvPr userDrawn="1"/>
          </p:nvSpPr>
          <p:spPr>
            <a:xfrm>
              <a:off x="8157958" y="4849749"/>
              <a:ext cx="3364737" cy="738664"/>
            </a:xfrm>
            <a:prstGeom prst="rect">
              <a:avLst/>
            </a:prstGeom>
            <a:noFill/>
          </p:spPr>
          <p:txBody>
            <a:bodyPr wrap="square" rtlCol="0">
              <a:spAutoFit/>
            </a:bodyPr>
            <a:lstStyle/>
            <a:p>
              <a:r>
                <a:rPr lang="en-US" sz="1400">
                  <a:solidFill>
                    <a:schemeClr val="bg1"/>
                  </a:solidFill>
                  <a:latin typeface="Proxima Nova" panose="02000506030000020004" pitchFamily="50" charset="0"/>
                </a:rPr>
                <a:t>CLS is a program of the U.S.</a:t>
              </a:r>
              <a:r>
                <a:rPr lang="en-US" sz="1400" baseline="0">
                  <a:solidFill>
                    <a:schemeClr val="bg1"/>
                  </a:solidFill>
                  <a:latin typeface="Proxima Nova" panose="02000506030000020004" pitchFamily="50" charset="0"/>
                </a:rPr>
                <a:t> Department of State, with funding provided by the U.S. Government.</a:t>
              </a:r>
              <a:endParaRPr lang="en-US" sz="1400">
                <a:solidFill>
                  <a:schemeClr val="bg1"/>
                </a:solidFill>
                <a:latin typeface="Proxima Nova" panose="02000506030000020004" pitchFamily="50" charset="0"/>
              </a:endParaRPr>
            </a:p>
          </p:txBody>
        </p:sp>
      </p:gr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52679" y="1287719"/>
            <a:ext cx="2783719" cy="2783719"/>
          </a:xfrm>
          <a:prstGeom prst="rect">
            <a:avLst/>
          </a:prstGeom>
        </p:spPr>
      </p:pic>
    </p:spTree>
    <p:extLst>
      <p:ext uri="{BB962C8B-B14F-4D97-AF65-F5344CB8AC3E}">
        <p14:creationId xmlns:p14="http://schemas.microsoft.com/office/powerpoint/2010/main" val="222639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4" name="Rectangle 53"/>
          <p:cNvSpPr/>
          <p:nvPr userDrawn="1"/>
        </p:nvSpPr>
        <p:spPr>
          <a:xfrm>
            <a:off x="-6487" y="-4762"/>
            <a:ext cx="943498" cy="6858000"/>
          </a:xfrm>
          <a:prstGeom prst="rect">
            <a:avLst/>
          </a:prstGeom>
          <a:gradFill flip="none" rotWithShape="1">
            <a:gsLst>
              <a:gs pos="0">
                <a:schemeClr val="tx2"/>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rot="4337731">
            <a:off x="-1675030" y="1672095"/>
            <a:ext cx="5383462" cy="1795749"/>
            <a:chOff x="-21841" y="5046811"/>
            <a:chExt cx="5383462" cy="1795749"/>
          </a:xfrm>
        </p:grpSpPr>
        <p:pic>
          <p:nvPicPr>
            <p:cNvPr id="56" name="Picture 5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86716" y="6235765"/>
              <a:ext cx="598426" cy="606795"/>
            </a:xfrm>
            <a:prstGeom prst="rect">
              <a:avLst/>
            </a:prstGeom>
          </p:spPr>
        </p:pic>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187827" y="6235764"/>
              <a:ext cx="598426" cy="606795"/>
            </a:xfrm>
            <a:prstGeom prst="rect">
              <a:avLst/>
            </a:prstGeom>
          </p:spPr>
        </p:pic>
        <p:pic>
          <p:nvPicPr>
            <p:cNvPr id="58" name="Picture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778502" y="6235765"/>
              <a:ext cx="598426" cy="606795"/>
            </a:xfrm>
            <a:prstGeom prst="rect">
              <a:avLst/>
            </a:prstGeom>
          </p:spPr>
        </p:pic>
        <p:pic>
          <p:nvPicPr>
            <p:cNvPr id="59" name="Picture 5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2063" y="6235765"/>
              <a:ext cx="598426" cy="606795"/>
            </a:xfrm>
            <a:prstGeom prst="rect">
              <a:avLst/>
            </a:prstGeom>
          </p:spPr>
        </p:pic>
        <p:pic>
          <p:nvPicPr>
            <p:cNvPr id="60" name="Picture 5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968778" y="6235765"/>
              <a:ext cx="598426" cy="606795"/>
            </a:xfrm>
            <a:prstGeom prst="rect">
              <a:avLst/>
            </a:prstGeom>
          </p:spPr>
        </p:pic>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569889" y="6235764"/>
              <a:ext cx="598426" cy="606795"/>
            </a:xfrm>
            <a:prstGeom prst="rect">
              <a:avLst/>
            </a:prstGeom>
          </p:spPr>
        </p:pic>
        <p:pic>
          <p:nvPicPr>
            <p:cNvPr id="62" name="Picture 6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160564" y="6235765"/>
              <a:ext cx="598426" cy="606795"/>
            </a:xfrm>
            <a:prstGeom prst="rect">
              <a:avLst/>
            </a:prstGeom>
          </p:spPr>
        </p:pic>
        <p:pic>
          <p:nvPicPr>
            <p:cNvPr id="63" name="Picture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156" y="5637865"/>
              <a:ext cx="598426" cy="606795"/>
            </a:xfrm>
            <a:prstGeom prst="rect">
              <a:avLst/>
            </a:prstGeom>
          </p:spPr>
        </p:pic>
        <p:pic>
          <p:nvPicPr>
            <p:cNvPr id="64" name="Picture 6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73871" y="5637865"/>
              <a:ext cx="598426" cy="606795"/>
            </a:xfrm>
            <a:prstGeom prst="rect">
              <a:avLst/>
            </a:prstGeom>
          </p:spPr>
        </p:pic>
        <p:pic>
          <p:nvPicPr>
            <p:cNvPr id="65" name="Picture 6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774982" y="5637866"/>
              <a:ext cx="598426" cy="606795"/>
            </a:xfrm>
            <a:prstGeom prst="rect">
              <a:avLst/>
            </a:prstGeom>
          </p:spPr>
        </p:pic>
        <p:pic>
          <p:nvPicPr>
            <p:cNvPr id="66" name="Picture 6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365657" y="5637865"/>
              <a:ext cx="598426" cy="606795"/>
            </a:xfrm>
            <a:prstGeom prst="rect">
              <a:avLst/>
            </a:prstGeom>
          </p:spPr>
        </p:pic>
        <p:pic>
          <p:nvPicPr>
            <p:cNvPr id="67" name="Picture 6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9218" y="5637866"/>
              <a:ext cx="598426" cy="606795"/>
            </a:xfrm>
            <a:prstGeom prst="rect">
              <a:avLst/>
            </a:prstGeom>
          </p:spPr>
        </p:pic>
        <p:pic>
          <p:nvPicPr>
            <p:cNvPr id="68" name="Picture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195" y="6230534"/>
              <a:ext cx="598426" cy="606795"/>
            </a:xfrm>
            <a:prstGeom prst="rect">
              <a:avLst/>
            </a:prstGeom>
          </p:spPr>
        </p:pic>
        <p:pic>
          <p:nvPicPr>
            <p:cNvPr id="69" name="Picture 6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1841" y="5046811"/>
              <a:ext cx="598426" cy="606795"/>
            </a:xfrm>
            <a:prstGeom prst="rect">
              <a:avLst/>
            </a:prstGeom>
          </p:spPr>
        </p:pic>
        <p:pic>
          <p:nvPicPr>
            <p:cNvPr id="70" name="Picture 6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68834" y="5046811"/>
              <a:ext cx="598426" cy="606795"/>
            </a:xfrm>
            <a:prstGeom prst="rect">
              <a:avLst/>
            </a:prstGeom>
          </p:spPr>
        </p:pic>
        <p:pic>
          <p:nvPicPr>
            <p:cNvPr id="71" name="Picture 7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394" y="5046811"/>
              <a:ext cx="598426" cy="606795"/>
            </a:xfrm>
            <a:prstGeom prst="rect">
              <a:avLst/>
            </a:prstGeom>
          </p:spPr>
        </p:pic>
        <p:pic>
          <p:nvPicPr>
            <p:cNvPr id="72"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5990" y="5637918"/>
              <a:ext cx="598426" cy="606795"/>
            </a:xfrm>
            <a:prstGeom prst="rect">
              <a:avLst/>
            </a:prstGeom>
          </p:spPr>
        </p:pic>
      </p:grpSp>
      <p:grpSp>
        <p:nvGrpSpPr>
          <p:cNvPr id="73" name="Group 72"/>
          <p:cNvGrpSpPr/>
          <p:nvPr userDrawn="1"/>
        </p:nvGrpSpPr>
        <p:grpSpPr>
          <a:xfrm rot="4337731">
            <a:off x="-2142086" y="4413366"/>
            <a:ext cx="4783349" cy="1204695"/>
            <a:chOff x="-20175" y="5637865"/>
            <a:chExt cx="4783349" cy="1204695"/>
          </a:xfrm>
        </p:grpSpPr>
        <p:pic>
          <p:nvPicPr>
            <p:cNvPr id="74" name="Picture 7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86716" y="6235765"/>
              <a:ext cx="598426" cy="606795"/>
            </a:xfrm>
            <a:prstGeom prst="rect">
              <a:avLst/>
            </a:prstGeom>
          </p:spPr>
        </p:pic>
        <p:pic>
          <p:nvPicPr>
            <p:cNvPr id="75" name="Picture 7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187827" y="6235764"/>
              <a:ext cx="598426" cy="606795"/>
            </a:xfrm>
            <a:prstGeom prst="rect">
              <a:avLst/>
            </a:prstGeom>
          </p:spPr>
        </p:pic>
        <p:pic>
          <p:nvPicPr>
            <p:cNvPr id="76" name="Picture 7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778502" y="6235765"/>
              <a:ext cx="598426" cy="606795"/>
            </a:xfrm>
            <a:prstGeom prst="rect">
              <a:avLst/>
            </a:prstGeom>
          </p:spPr>
        </p:pic>
        <p:pic>
          <p:nvPicPr>
            <p:cNvPr id="77" name="Picture 7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2063" y="6235765"/>
              <a:ext cx="598426" cy="606795"/>
            </a:xfrm>
            <a:prstGeom prst="rect">
              <a:avLst/>
            </a:prstGeom>
          </p:spPr>
        </p:pic>
        <p:pic>
          <p:nvPicPr>
            <p:cNvPr id="78" name="Picture 7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968778" y="6235765"/>
              <a:ext cx="598426" cy="606795"/>
            </a:xfrm>
            <a:prstGeom prst="rect">
              <a:avLst/>
            </a:prstGeom>
          </p:spPr>
        </p:pic>
        <p:pic>
          <p:nvPicPr>
            <p:cNvPr id="79" name="Picture 7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569889" y="6235764"/>
              <a:ext cx="598426" cy="606795"/>
            </a:xfrm>
            <a:prstGeom prst="rect">
              <a:avLst/>
            </a:prstGeom>
          </p:spPr>
        </p:pic>
        <p:pic>
          <p:nvPicPr>
            <p:cNvPr id="80" name="Picture 7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160564" y="6235765"/>
              <a:ext cx="598426" cy="606795"/>
            </a:xfrm>
            <a:prstGeom prst="rect">
              <a:avLst/>
            </a:prstGeom>
          </p:spPr>
        </p:pic>
        <p:pic>
          <p:nvPicPr>
            <p:cNvPr id="81" name="Picture 8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156" y="5637865"/>
              <a:ext cx="598426" cy="606795"/>
            </a:xfrm>
            <a:prstGeom prst="rect">
              <a:avLst/>
            </a:prstGeom>
          </p:spPr>
        </p:pic>
        <p:pic>
          <p:nvPicPr>
            <p:cNvPr id="82" name="Picture 8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73871" y="5637865"/>
              <a:ext cx="598426" cy="606795"/>
            </a:xfrm>
            <a:prstGeom prst="rect">
              <a:avLst/>
            </a:prstGeom>
          </p:spPr>
        </p:pic>
        <p:pic>
          <p:nvPicPr>
            <p:cNvPr id="83" name="Picture 8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774982" y="5637866"/>
              <a:ext cx="598426" cy="606795"/>
            </a:xfrm>
            <a:prstGeom prst="rect">
              <a:avLst/>
            </a:prstGeom>
          </p:spPr>
        </p:pic>
        <p:pic>
          <p:nvPicPr>
            <p:cNvPr id="84" name="Picture 8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365657" y="5637865"/>
              <a:ext cx="598426" cy="606795"/>
            </a:xfrm>
            <a:prstGeom prst="rect">
              <a:avLst/>
            </a:prstGeom>
          </p:spPr>
        </p:pic>
        <p:pic>
          <p:nvPicPr>
            <p:cNvPr id="85" name="Picture 8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9218" y="5637866"/>
              <a:ext cx="598426" cy="606795"/>
            </a:xfrm>
            <a:prstGeom prst="rect">
              <a:avLst/>
            </a:prstGeom>
          </p:spPr>
        </p:pic>
        <p:pic>
          <p:nvPicPr>
            <p:cNvPr id="86" name="Picture 8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555933" y="5637865"/>
              <a:ext cx="598426" cy="606795"/>
            </a:xfrm>
            <a:prstGeom prst="rect">
              <a:avLst/>
            </a:prstGeom>
          </p:spPr>
        </p:pic>
        <p:pic>
          <p:nvPicPr>
            <p:cNvPr id="87" name="Picture 8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5990" y="5637918"/>
              <a:ext cx="598426" cy="606795"/>
            </a:xfrm>
            <a:prstGeom prst="rect">
              <a:avLst/>
            </a:prstGeom>
          </p:spPr>
        </p:pic>
      </p:grpSp>
      <p:pic>
        <p:nvPicPr>
          <p:cNvPr id="93" name="Picture 9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5137731">
            <a:off x="864782" y="6556133"/>
            <a:ext cx="598426" cy="606795"/>
          </a:xfrm>
          <a:prstGeom prst="rect">
            <a:avLst/>
          </a:prstGeom>
        </p:spPr>
      </p:pic>
      <p:sp>
        <p:nvSpPr>
          <p:cNvPr id="4" name="Rectangle 3"/>
          <p:cNvSpPr/>
          <p:nvPr userDrawn="1"/>
        </p:nvSpPr>
        <p:spPr>
          <a:xfrm>
            <a:off x="1056271" y="-19049"/>
            <a:ext cx="11135729" cy="687704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37731">
            <a:off x="-610853" y="5853992"/>
            <a:ext cx="598426" cy="606795"/>
          </a:xfrm>
          <a:prstGeom prst="rect">
            <a:avLst/>
          </a:prstGeom>
        </p:spPr>
      </p:pic>
      <p:pic>
        <p:nvPicPr>
          <p:cNvPr id="89" name="Picture 8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737731">
            <a:off x="-432429" y="6412919"/>
            <a:ext cx="598426" cy="606795"/>
          </a:xfrm>
          <a:prstGeom prst="rect">
            <a:avLst/>
          </a:prstGeom>
        </p:spPr>
      </p:pic>
      <p:sp>
        <p:nvSpPr>
          <p:cNvPr id="90" name="Rectangle 89"/>
          <p:cNvSpPr/>
          <p:nvPr userDrawn="1"/>
        </p:nvSpPr>
        <p:spPr>
          <a:xfrm>
            <a:off x="-9108" y="4762"/>
            <a:ext cx="943498" cy="6858000"/>
          </a:xfrm>
          <a:prstGeom prst="rect">
            <a:avLst/>
          </a:prstGeom>
          <a:gradFill flip="none" rotWithShape="1">
            <a:gsLst>
              <a:gs pos="0">
                <a:schemeClr val="tx2"/>
              </a:gs>
              <a:gs pos="50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61476" y="1208701"/>
            <a:ext cx="6334696" cy="2004545"/>
          </a:xfrm>
        </p:spPr>
        <p:txBody>
          <a:bodyPr anchor="b">
            <a:normAutofit/>
          </a:bodyPr>
          <a:lstStyle>
            <a:lvl1pPr algn="ctr">
              <a:defRPr sz="5900" spc="-100" baseline="0">
                <a:solidFill>
                  <a:srgbClr val="FFFFFF"/>
                </a:solidFill>
              </a:defRPr>
            </a:lvl1pPr>
          </a:lstStyle>
          <a:p>
            <a:r>
              <a:rPr lang="en-US"/>
              <a:t>Title</a:t>
            </a:r>
          </a:p>
        </p:txBody>
      </p:sp>
      <p:cxnSp>
        <p:nvCxnSpPr>
          <p:cNvPr id="20" name="Straight Connector 19"/>
          <p:cNvCxnSpPr/>
          <p:nvPr userDrawn="1"/>
        </p:nvCxnSpPr>
        <p:spPr>
          <a:xfrm>
            <a:off x="4126786" y="3351633"/>
            <a:ext cx="52784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3461476" y="3667168"/>
            <a:ext cx="6334696" cy="914400"/>
          </a:xfrm>
        </p:spPr>
        <p:txBody>
          <a:bodyPr anchor="t">
            <a:normAutofit/>
          </a:bodyPr>
          <a:lstStyle>
            <a:lvl1pPr marL="0" indent="0" algn="ctr">
              <a:buNone/>
              <a:defRPr sz="2200" cap="none" spc="0" baseline="0">
                <a:solidFill>
                  <a:schemeClr val="bg1">
                    <a:lumMod val="8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subtitle</a:t>
            </a:r>
          </a:p>
        </p:txBody>
      </p:sp>
    </p:spTree>
    <p:extLst>
      <p:ext uri="{BB962C8B-B14F-4D97-AF65-F5344CB8AC3E}">
        <p14:creationId xmlns:p14="http://schemas.microsoft.com/office/powerpoint/2010/main" val="244505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549" y="134000"/>
            <a:ext cx="9791700" cy="733538"/>
          </a:xfrm>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1522533" y="1848583"/>
            <a:ext cx="10347337" cy="4096807"/>
          </a:xfrm>
        </p:spPr>
        <p:txBody>
          <a:bodyPr/>
          <a:lstStyle>
            <a:lvl1pPr>
              <a:spcAft>
                <a:spcPts val="600"/>
              </a:spcAft>
              <a:defRPr sz="22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9/22/2024</a:t>
            </a:fld>
            <a:endParaRPr lang="en-US"/>
          </a:p>
        </p:txBody>
      </p:sp>
      <p:sp>
        <p:nvSpPr>
          <p:cNvPr id="5" name="Footer Placeholder 4"/>
          <p:cNvSpPr>
            <a:spLocks noGrp="1"/>
          </p:cNvSpPr>
          <p:nvPr>
            <p:ph type="ftr" sz="quarter" idx="11"/>
          </p:nvPr>
        </p:nvSpPr>
        <p:spPr>
          <a:xfrm>
            <a:off x="3897843" y="1796201"/>
            <a:ext cx="591151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9/22/2024</a:t>
            </a:fld>
            <a:endParaRPr lang="en-US"/>
          </a:p>
        </p:txBody>
      </p:sp>
      <p:sp>
        <p:nvSpPr>
          <p:cNvPr id="9" name="Footer Placeholder 8"/>
          <p:cNvSpPr>
            <a:spLocks noGrp="1"/>
          </p:cNvSpPr>
          <p:nvPr>
            <p:ph type="ftr" sz="quarter" idx="11"/>
          </p:nvPr>
        </p:nvSpPr>
        <p:spPr>
          <a:xfrm>
            <a:off x="3897843" y="1796201"/>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9/22/2024</a:t>
            </a:fld>
            <a:endParaRPr lang="en-US"/>
          </a:p>
        </p:txBody>
      </p:sp>
      <p:sp>
        <p:nvSpPr>
          <p:cNvPr id="11" name="Footer Placeholder 10"/>
          <p:cNvSpPr>
            <a:spLocks noGrp="1"/>
          </p:cNvSpPr>
          <p:nvPr>
            <p:ph type="ftr" sz="quarter" idx="11"/>
          </p:nvPr>
        </p:nvSpPr>
        <p:spPr>
          <a:xfrm>
            <a:off x="3897843" y="1796201"/>
            <a:ext cx="5911517" cy="365125"/>
          </a:xfrm>
          <a:prstGeom prst="rect">
            <a:avLst/>
          </a:prstGeom>
        </p:spPr>
        <p:txBody>
          <a:bodyPr/>
          <a:lstStyle/>
          <a:p>
            <a:endParaRPr lang="en-US"/>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9/22/2024</a:t>
            </a:fld>
            <a:endParaRPr lang="en-US"/>
          </a:p>
        </p:txBody>
      </p:sp>
      <p:sp>
        <p:nvSpPr>
          <p:cNvPr id="7" name="Footer Placeholder 6"/>
          <p:cNvSpPr>
            <a:spLocks noGrp="1"/>
          </p:cNvSpPr>
          <p:nvPr>
            <p:ph type="ftr" sz="quarter" idx="11"/>
          </p:nvPr>
        </p:nvSpPr>
        <p:spPr>
          <a:xfrm>
            <a:off x="3897843" y="1796201"/>
            <a:ext cx="5911517" cy="365125"/>
          </a:xfrm>
          <a:prstGeom prst="rect">
            <a:avLst/>
          </a:prstGeom>
        </p:spPr>
        <p:txBody>
          <a:bodyPr/>
          <a:lstStyle/>
          <a:p>
            <a:endParaRPr lang="en-US"/>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9/22/2024</a:t>
            </a:fld>
            <a:endParaRPr lang="en-US"/>
          </a:p>
        </p:txBody>
      </p:sp>
      <p:sp>
        <p:nvSpPr>
          <p:cNvPr id="6" name="Footer Placeholder 5"/>
          <p:cNvSpPr>
            <a:spLocks noGrp="1"/>
          </p:cNvSpPr>
          <p:nvPr>
            <p:ph type="ftr" sz="quarter" idx="11"/>
          </p:nvPr>
        </p:nvSpPr>
        <p:spPr>
          <a:xfrm>
            <a:off x="3897843" y="1796201"/>
            <a:ext cx="591151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Rectangle 44"/>
          <p:cNvSpPr/>
          <p:nvPr userDrawn="1"/>
        </p:nvSpPr>
        <p:spPr>
          <a:xfrm>
            <a:off x="-11257" y="909092"/>
            <a:ext cx="943498" cy="594890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598636" y="1664648"/>
            <a:ext cx="9204135" cy="4293509"/>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4" name="Picture 10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5137731">
            <a:off x="-208546" y="1320530"/>
            <a:ext cx="598426" cy="606795"/>
          </a:xfrm>
          <a:prstGeom prst="rect">
            <a:avLst/>
          </a:prstGeom>
        </p:spPr>
      </p:pic>
      <p:pic>
        <p:nvPicPr>
          <p:cNvPr id="105" name="Picture 10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20537731">
            <a:off x="-28918" y="1883229"/>
            <a:ext cx="598426" cy="606795"/>
          </a:xfrm>
          <a:prstGeom prst="rect">
            <a:avLst/>
          </a:prstGeom>
        </p:spPr>
      </p:pic>
      <p:pic>
        <p:nvPicPr>
          <p:cNvPr id="106" name="Picture 10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4337731">
            <a:off x="154629" y="2458204"/>
            <a:ext cx="598426" cy="606795"/>
          </a:xfrm>
          <a:prstGeom prst="rect">
            <a:avLst/>
          </a:prstGeom>
        </p:spPr>
      </p:pic>
      <p:pic>
        <p:nvPicPr>
          <p:cNvPr id="107" name="Picture 10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9737731">
            <a:off x="333054" y="3017131"/>
            <a:ext cx="598426" cy="606795"/>
          </a:xfrm>
          <a:prstGeom prst="rect">
            <a:avLst/>
          </a:prstGeom>
        </p:spPr>
      </p:pic>
      <p:pic>
        <p:nvPicPr>
          <p:cNvPr id="108" name="Picture 10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5137731">
            <a:off x="515857" y="3589772"/>
            <a:ext cx="598426" cy="606795"/>
          </a:xfrm>
          <a:prstGeom prst="rect">
            <a:avLst/>
          </a:prstGeom>
        </p:spPr>
      </p:pic>
      <p:pic>
        <p:nvPicPr>
          <p:cNvPr id="109" name="Picture 10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20537731">
            <a:off x="695485" y="4152471"/>
            <a:ext cx="598426" cy="606795"/>
          </a:xfrm>
          <a:prstGeom prst="rect">
            <a:avLst/>
          </a:prstGeom>
        </p:spPr>
      </p:pic>
      <p:pic>
        <p:nvPicPr>
          <p:cNvPr id="111" name="Picture 1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9737731">
            <a:off x="356791" y="1125409"/>
            <a:ext cx="598426" cy="606795"/>
          </a:xfrm>
          <a:prstGeom prst="rect">
            <a:avLst/>
          </a:prstGeom>
        </p:spPr>
      </p:pic>
      <p:pic>
        <p:nvPicPr>
          <p:cNvPr id="112" name="Picture 11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5137731">
            <a:off x="539592" y="1698050"/>
            <a:ext cx="598426" cy="606795"/>
          </a:xfrm>
          <a:prstGeom prst="rect">
            <a:avLst/>
          </a:prstGeom>
        </p:spPr>
      </p:pic>
      <p:pic>
        <p:nvPicPr>
          <p:cNvPr id="113" name="Picture 11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20537731">
            <a:off x="719222" y="2260749"/>
            <a:ext cx="598426" cy="606795"/>
          </a:xfrm>
          <a:prstGeom prst="rect">
            <a:avLst/>
          </a:prstGeom>
        </p:spPr>
      </p:pic>
      <p:pic>
        <p:nvPicPr>
          <p:cNvPr id="114" name="Picture 1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4337731">
            <a:off x="902768" y="2835725"/>
            <a:ext cx="598426" cy="606795"/>
          </a:xfrm>
          <a:prstGeom prst="rect">
            <a:avLst/>
          </a:prstGeom>
        </p:spPr>
      </p:pic>
      <p:pic>
        <p:nvPicPr>
          <p:cNvPr id="117" name="Picture 11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4337731">
            <a:off x="883733" y="4724969"/>
            <a:ext cx="598426" cy="606795"/>
          </a:xfrm>
          <a:prstGeom prst="rect">
            <a:avLst/>
          </a:prstGeom>
        </p:spPr>
      </p:pic>
      <p:pic>
        <p:nvPicPr>
          <p:cNvPr id="120" name="Picture 1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20537731">
            <a:off x="735855" y="369284"/>
            <a:ext cx="598426" cy="606795"/>
          </a:xfrm>
          <a:prstGeom prst="rect">
            <a:avLst/>
          </a:prstGeom>
        </p:spPr>
      </p:pic>
      <p:pic>
        <p:nvPicPr>
          <p:cNvPr id="121" name="Picture 12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4337731">
            <a:off x="919402" y="944258"/>
            <a:ext cx="598426" cy="606795"/>
          </a:xfrm>
          <a:prstGeom prst="rect">
            <a:avLst/>
          </a:prstGeom>
        </p:spPr>
      </p:pic>
      <p:pic>
        <p:nvPicPr>
          <p:cNvPr id="122" name="Picture 12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20537731">
            <a:off x="-5106" y="-8081"/>
            <a:ext cx="598426" cy="606795"/>
          </a:xfrm>
          <a:prstGeom prst="rect">
            <a:avLst/>
          </a:prstGeom>
        </p:spPr>
      </p:pic>
      <p:grpSp>
        <p:nvGrpSpPr>
          <p:cNvPr id="123" name="Group 122"/>
          <p:cNvGrpSpPr/>
          <p:nvPr userDrawn="1"/>
        </p:nvGrpSpPr>
        <p:grpSpPr>
          <a:xfrm rot="4337731">
            <a:off x="-2142086" y="4413367"/>
            <a:ext cx="4783350" cy="1204694"/>
            <a:chOff x="-20175" y="5637866"/>
            <a:chExt cx="4783350" cy="1204694"/>
          </a:xfrm>
        </p:grpSpPr>
        <p:pic>
          <p:nvPicPr>
            <p:cNvPr id="124" name="Picture 12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586716" y="6235766"/>
              <a:ext cx="598426" cy="606795"/>
            </a:xfrm>
            <a:prstGeom prst="rect">
              <a:avLst/>
            </a:prstGeom>
          </p:spPr>
        </p:pic>
        <p:pic>
          <p:nvPicPr>
            <p:cNvPr id="125" name="Picture 12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0800000">
              <a:off x="1187827" y="6235764"/>
              <a:ext cx="598426" cy="606795"/>
            </a:xfrm>
            <a:prstGeom prst="rect">
              <a:avLst/>
            </a:prstGeom>
          </p:spPr>
        </p:pic>
        <p:pic>
          <p:nvPicPr>
            <p:cNvPr id="126" name="Picture 12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1778502" y="6235766"/>
              <a:ext cx="598426" cy="606795"/>
            </a:xfrm>
            <a:prstGeom prst="rect">
              <a:avLst/>
            </a:prstGeom>
          </p:spPr>
        </p:pic>
        <p:pic>
          <p:nvPicPr>
            <p:cNvPr id="127" name="Picture 12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382064" y="6235765"/>
              <a:ext cx="598426" cy="606795"/>
            </a:xfrm>
            <a:prstGeom prst="rect">
              <a:avLst/>
            </a:prstGeom>
          </p:spPr>
        </p:pic>
        <p:pic>
          <p:nvPicPr>
            <p:cNvPr id="128" name="Picture 12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2968779" y="6235766"/>
              <a:ext cx="598426" cy="606795"/>
            </a:xfrm>
            <a:prstGeom prst="rect">
              <a:avLst/>
            </a:prstGeom>
          </p:spPr>
        </p:pic>
        <p:pic>
          <p:nvPicPr>
            <p:cNvPr id="129" name="Picture 12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0800000">
              <a:off x="3569890" y="6235764"/>
              <a:ext cx="598426" cy="606795"/>
            </a:xfrm>
            <a:prstGeom prst="rect">
              <a:avLst/>
            </a:prstGeom>
          </p:spPr>
        </p:pic>
        <p:pic>
          <p:nvPicPr>
            <p:cNvPr id="130" name="Picture 12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4160565" y="6235765"/>
              <a:ext cx="598426" cy="606795"/>
            </a:xfrm>
            <a:prstGeom prst="rect">
              <a:avLst/>
            </a:prstGeom>
          </p:spPr>
        </p:pic>
        <p:pic>
          <p:nvPicPr>
            <p:cNvPr id="131" name="Picture 13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87157" y="5637866"/>
              <a:ext cx="598426" cy="606795"/>
            </a:xfrm>
            <a:prstGeom prst="rect">
              <a:avLst/>
            </a:prstGeom>
          </p:spPr>
        </p:pic>
        <p:pic>
          <p:nvPicPr>
            <p:cNvPr id="132" name="Picture 13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173872" y="5637865"/>
              <a:ext cx="598426" cy="606795"/>
            </a:xfrm>
            <a:prstGeom prst="rect">
              <a:avLst/>
            </a:prstGeom>
          </p:spPr>
        </p:pic>
        <p:pic>
          <p:nvPicPr>
            <p:cNvPr id="133" name="Picture 13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0800000">
              <a:off x="1774983" y="5637866"/>
              <a:ext cx="598426" cy="606795"/>
            </a:xfrm>
            <a:prstGeom prst="rect">
              <a:avLst/>
            </a:prstGeom>
          </p:spPr>
        </p:pic>
        <p:pic>
          <p:nvPicPr>
            <p:cNvPr id="134" name="Picture 13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2365658" y="5637865"/>
              <a:ext cx="598426" cy="606795"/>
            </a:xfrm>
            <a:prstGeom prst="rect">
              <a:avLst/>
            </a:prstGeom>
          </p:spPr>
        </p:pic>
        <p:pic>
          <p:nvPicPr>
            <p:cNvPr id="135" name="Picture 13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69218" y="5637866"/>
              <a:ext cx="598426" cy="606795"/>
            </a:xfrm>
            <a:prstGeom prst="rect">
              <a:avLst/>
            </a:prstGeom>
          </p:spPr>
        </p:pic>
        <p:pic>
          <p:nvPicPr>
            <p:cNvPr id="136" name="Picture 13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3555934" y="5637865"/>
              <a:ext cx="598426" cy="606795"/>
            </a:xfrm>
            <a:prstGeom prst="rect">
              <a:avLst/>
            </a:prstGeom>
          </p:spPr>
        </p:pic>
        <p:pic>
          <p:nvPicPr>
            <p:cNvPr id="138" name="Picture 13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15990" y="5637918"/>
              <a:ext cx="598426" cy="606795"/>
            </a:xfrm>
            <a:prstGeom prst="rect">
              <a:avLst/>
            </a:prstGeom>
          </p:spPr>
        </p:pic>
      </p:grpSp>
      <p:pic>
        <p:nvPicPr>
          <p:cNvPr id="139" name="Picture 13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4337731">
            <a:off x="-610853" y="5853992"/>
            <a:ext cx="598426" cy="606795"/>
          </a:xfrm>
          <a:prstGeom prst="rect">
            <a:avLst/>
          </a:prstGeom>
        </p:spPr>
      </p:pic>
      <p:pic>
        <p:nvPicPr>
          <p:cNvPr id="140" name="Picture 13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9737731">
            <a:off x="-432429" y="6412919"/>
            <a:ext cx="598426" cy="606795"/>
          </a:xfrm>
          <a:prstGeom prst="rect">
            <a:avLst/>
          </a:prstGeom>
        </p:spPr>
      </p:pic>
      <p:pic>
        <p:nvPicPr>
          <p:cNvPr id="47" name="Picture 4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5137731">
            <a:off x="864782" y="6556133"/>
            <a:ext cx="598426" cy="606795"/>
          </a:xfrm>
          <a:prstGeom prst="rect">
            <a:avLst/>
          </a:prstGeom>
        </p:spPr>
      </p:pic>
      <p:sp>
        <p:nvSpPr>
          <p:cNvPr id="4" name="Rectangle 3"/>
          <p:cNvSpPr/>
          <p:nvPr userDrawn="1"/>
        </p:nvSpPr>
        <p:spPr>
          <a:xfrm>
            <a:off x="-12689" y="1001002"/>
            <a:ext cx="943498" cy="5856997"/>
          </a:xfrm>
          <a:prstGeom prst="rect">
            <a:avLst/>
          </a:prstGeom>
          <a:gradFill flip="none" rotWithShape="1">
            <a:gsLst>
              <a:gs pos="0">
                <a:schemeClr val="tx2"/>
              </a:gs>
              <a:gs pos="89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16026" y="-26066"/>
            <a:ext cx="12208026" cy="1037421"/>
          </a:xfrm>
          <a:prstGeom prst="rect">
            <a:avLst/>
          </a:prstGeom>
          <a:gradFill flip="none" rotWithShape="1">
            <a:gsLst>
              <a:gs pos="0">
                <a:schemeClr val="tx2"/>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userDrawn="1">
            <p:ph type="title"/>
          </p:nvPr>
        </p:nvSpPr>
        <p:spPr>
          <a:xfrm>
            <a:off x="199754" y="143088"/>
            <a:ext cx="8086136" cy="742865"/>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841" r:id="rId1"/>
    <p:sldLayoutId id="2147483853" r:id="rId2"/>
    <p:sldLayoutId id="2147483852"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Lst>
  <p:hf sldNum="0" hdr="0" ftr="0" dt="0"/>
  <p:txStyles>
    <p:titleStyle>
      <a:lvl1pPr algn="l" defTabSz="914400" rtl="0" eaLnBrk="1" latinLnBrk="0" hangingPunct="1">
        <a:lnSpc>
          <a:spcPct val="90000"/>
        </a:lnSpc>
        <a:spcBef>
          <a:spcPct val="0"/>
        </a:spcBef>
        <a:buNone/>
        <a:defRPr sz="3600" b="1" kern="1200" spc="-60" baseline="0">
          <a:solidFill>
            <a:schemeClr val="bg1"/>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100000"/>
        </a:lnSpc>
        <a:spcBef>
          <a:spcPts val="1800"/>
        </a:spcBef>
        <a:buClr>
          <a:schemeClr val="accent1"/>
        </a:buClr>
        <a:buFont typeface="Wingdings 2" pitchFamily="18" charset="2"/>
        <a:buChar char=""/>
        <a:defRPr sz="22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59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An Opportunity for Everyone</a:t>
            </a:r>
            <a:endParaRPr lang="en-US">
              <a:solidFill>
                <a:schemeClr val="bg1"/>
              </a:solidFill>
            </a:endParaRPr>
          </a:p>
        </p:txBody>
      </p:sp>
      <p:sp>
        <p:nvSpPr>
          <p:cNvPr id="3" name="Content Placeholder 2"/>
          <p:cNvSpPr>
            <a:spLocks noGrp="1"/>
          </p:cNvSpPr>
          <p:nvPr>
            <p:ph idx="1"/>
          </p:nvPr>
        </p:nvSpPr>
        <p:spPr>
          <a:xfrm>
            <a:off x="5842508" y="1160365"/>
            <a:ext cx="6112425" cy="5224765"/>
          </a:xfrm>
        </p:spPr>
        <p:txBody>
          <a:bodyPr>
            <a:noAutofit/>
          </a:bodyPr>
          <a:lstStyle/>
          <a:p>
            <a:pPr>
              <a:spcBef>
                <a:spcPts val="1200"/>
              </a:spcBef>
            </a:pPr>
            <a:r>
              <a:rPr lang="en-US" dirty="0">
                <a:latin typeface="Calibri"/>
                <a:cs typeface="Calibri"/>
              </a:rPr>
              <a:t>CLS represents the breadth of the U.S.:</a:t>
            </a:r>
          </a:p>
          <a:p>
            <a:pPr lvl="1">
              <a:spcBef>
                <a:spcPts val="1200"/>
              </a:spcBef>
            </a:pPr>
            <a:r>
              <a:rPr lang="en-US" dirty="0">
                <a:latin typeface="Calibri"/>
                <a:cs typeface="Calibri"/>
              </a:rPr>
              <a:t>All fields of study </a:t>
            </a:r>
            <a:endParaRPr lang="en-US" dirty="0"/>
          </a:p>
          <a:p>
            <a:pPr lvl="1">
              <a:spcBef>
                <a:spcPts val="1200"/>
              </a:spcBef>
            </a:pPr>
            <a:r>
              <a:rPr lang="en-US" dirty="0">
                <a:latin typeface="Calibri"/>
                <a:cs typeface="Calibri"/>
              </a:rPr>
              <a:t>All types of institutions and regions of the U.S.</a:t>
            </a:r>
          </a:p>
          <a:p>
            <a:pPr lvl="1">
              <a:spcBef>
                <a:spcPts val="1200"/>
              </a:spcBef>
            </a:pPr>
            <a:r>
              <a:rPr lang="en-US" dirty="0">
                <a:latin typeface="Calibri"/>
                <a:cs typeface="Calibri"/>
              </a:rPr>
              <a:t>Different levels of experience with language and travel</a:t>
            </a:r>
          </a:p>
          <a:p>
            <a:pPr lvl="1">
              <a:spcBef>
                <a:spcPts val="1200"/>
              </a:spcBef>
            </a:pPr>
            <a:r>
              <a:rPr lang="en-US" dirty="0">
                <a:latin typeface="Calibri"/>
                <a:cs typeface="Calibri"/>
              </a:rPr>
              <a:t>Over 50% self-identify as students of color</a:t>
            </a:r>
          </a:p>
          <a:p>
            <a:pPr lvl="1">
              <a:spcBef>
                <a:spcPts val="1200"/>
              </a:spcBef>
            </a:pPr>
            <a:r>
              <a:rPr lang="en-US" dirty="0">
                <a:latin typeface="Calibri"/>
                <a:cs typeface="Calibri"/>
              </a:rPr>
              <a:t>Over 30% receive Pell Grants </a:t>
            </a:r>
          </a:p>
          <a:p>
            <a:pPr>
              <a:spcBef>
                <a:spcPts val="1200"/>
              </a:spcBef>
            </a:pPr>
            <a:r>
              <a:rPr lang="en-US" dirty="0">
                <a:latin typeface="Calibri"/>
                <a:cs typeface="Calibri"/>
              </a:rPr>
              <a:t>The CLS Program does not discriminate on the basis of disability or medical condition</a:t>
            </a:r>
          </a:p>
          <a:p>
            <a:pPr>
              <a:spcBef>
                <a:spcPts val="1200"/>
              </a:spcBef>
            </a:pPr>
            <a:r>
              <a:rPr lang="en-US" b="1" dirty="0">
                <a:solidFill>
                  <a:schemeClr val="accent1"/>
                </a:solidFill>
                <a:latin typeface="Calibri"/>
                <a:cs typeface="Calibri"/>
              </a:rPr>
              <a:t>Inclusive</a:t>
            </a:r>
            <a:r>
              <a:rPr lang="en-US" dirty="0">
                <a:latin typeface="Calibri"/>
                <a:cs typeface="Calibri"/>
              </a:rPr>
              <a:t> student support structures</a:t>
            </a:r>
          </a:p>
        </p:txBody>
      </p:sp>
      <p:pic>
        <p:nvPicPr>
          <p:cNvPr id="6" name="Picture 5">
            <a:extLst>
              <a:ext uri="{FF2B5EF4-FFF2-40B4-BE49-F238E27FC236}">
                <a16:creationId xmlns:a16="http://schemas.microsoft.com/office/drawing/2014/main" id="{1994978D-E0FB-457D-B957-B5DAAD2FAF3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15000" contrast="1000"/>
                    </a14:imgEffect>
                  </a14:imgLayer>
                </a14:imgProps>
              </a:ext>
              <a:ext uri="{28A0092B-C50C-407E-A947-70E740481C1C}">
                <a14:useLocalDpi xmlns:a14="http://schemas.microsoft.com/office/drawing/2010/main"/>
              </a:ext>
            </a:extLst>
          </a:blip>
          <a:srcRect b="-1"/>
          <a:stretch/>
        </p:blipFill>
        <p:spPr>
          <a:xfrm>
            <a:off x="1035049" y="1010219"/>
            <a:ext cx="4404217" cy="5864496"/>
          </a:xfrm>
          <a:prstGeom prst="rect">
            <a:avLst/>
          </a:prstGeom>
        </p:spPr>
      </p:pic>
    </p:spTree>
    <p:extLst>
      <p:ext uri="{BB962C8B-B14F-4D97-AF65-F5344CB8AC3E}">
        <p14:creationId xmlns:p14="http://schemas.microsoft.com/office/powerpoint/2010/main" val="1724000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CF45-733A-5648-AE6C-FBFBC5CD5D60}"/>
              </a:ext>
            </a:extLst>
          </p:cNvPr>
          <p:cNvSpPr>
            <a:spLocks noGrp="1"/>
          </p:cNvSpPr>
          <p:nvPr>
            <p:ph type="title"/>
          </p:nvPr>
        </p:nvSpPr>
        <p:spPr/>
        <p:txBody>
          <a:bodyPr/>
          <a:lstStyle/>
          <a:p>
            <a:r>
              <a:rPr lang="en-US">
                <a:latin typeface="Arial"/>
                <a:cs typeface="Arial"/>
              </a:rPr>
              <a:t>CLS Spark—Essays &amp; Criteria</a:t>
            </a:r>
            <a:endParaRPr lang="en-US"/>
          </a:p>
        </p:txBody>
      </p:sp>
      <p:sp>
        <p:nvSpPr>
          <p:cNvPr id="4" name="Content Placeholder 2">
            <a:extLst>
              <a:ext uri="{FF2B5EF4-FFF2-40B4-BE49-F238E27FC236}">
                <a16:creationId xmlns:a16="http://schemas.microsoft.com/office/drawing/2014/main" id="{D1FFB52D-E4A9-3C48-9160-26442A9A99BF}"/>
              </a:ext>
            </a:extLst>
          </p:cNvPr>
          <p:cNvSpPr>
            <a:spLocks noGrp="1"/>
          </p:cNvSpPr>
          <p:nvPr>
            <p:ph idx="1"/>
          </p:nvPr>
        </p:nvSpPr>
        <p:spPr>
          <a:xfrm>
            <a:off x="1264338" y="1715786"/>
            <a:ext cx="5478103" cy="4083321"/>
          </a:xfrm>
        </p:spPr>
        <p:txBody>
          <a:bodyPr/>
          <a:lstStyle/>
          <a:p>
            <a:r>
              <a:rPr lang="en-US" sz="2000" b="1" dirty="0">
                <a:solidFill>
                  <a:srgbClr val="007681"/>
                </a:solidFill>
                <a:latin typeface="Calibri"/>
                <a:cs typeface="Calibri"/>
              </a:rPr>
              <a:t>Three Short Answer Essays </a:t>
            </a:r>
            <a:r>
              <a:rPr lang="en-US" sz="2000" dirty="0">
                <a:latin typeface="Calibri"/>
                <a:cs typeface="Calibri"/>
              </a:rPr>
              <a:t>(300-350 words)</a:t>
            </a:r>
            <a:endParaRPr lang="en-US" dirty="0"/>
          </a:p>
          <a:p>
            <a:pPr lvl="1">
              <a:spcBef>
                <a:spcPts val="600"/>
              </a:spcBef>
            </a:pPr>
            <a:r>
              <a:rPr lang="en-US" sz="1800" dirty="0">
                <a:latin typeface="Calibri"/>
                <a:cs typeface="Calibri"/>
              </a:rPr>
              <a:t>Motivation and Commitment </a:t>
            </a:r>
          </a:p>
          <a:p>
            <a:pPr lvl="1">
              <a:spcBef>
                <a:spcPts val="600"/>
              </a:spcBef>
            </a:pPr>
            <a:r>
              <a:rPr lang="en-US" sz="1800" dirty="0">
                <a:latin typeface="Calibri"/>
                <a:cs typeface="Calibri"/>
              </a:rPr>
              <a:t>Access to Language Learning Opportunities</a:t>
            </a:r>
          </a:p>
          <a:p>
            <a:pPr lvl="1">
              <a:spcBef>
                <a:spcPts val="600"/>
              </a:spcBef>
            </a:pPr>
            <a:r>
              <a:rPr lang="en-US" sz="1800" dirty="0">
                <a:latin typeface="Calibri"/>
                <a:cs typeface="Calibri"/>
              </a:rPr>
              <a:t>Statement of Experience </a:t>
            </a:r>
          </a:p>
          <a:p>
            <a:pPr>
              <a:spcBef>
                <a:spcPts val="600"/>
              </a:spcBef>
            </a:pPr>
            <a:r>
              <a:rPr lang="en-US" sz="2000" b="1" dirty="0">
                <a:solidFill>
                  <a:srgbClr val="007681"/>
                </a:solidFill>
                <a:latin typeface="Calibri"/>
                <a:cs typeface="Calibri"/>
              </a:rPr>
              <a:t>No letter of recommendation</a:t>
            </a:r>
            <a:r>
              <a:rPr lang="en-US" sz="2000" dirty="0">
                <a:latin typeface="Calibri"/>
                <a:cs typeface="Calibri"/>
              </a:rPr>
              <a:t> required</a:t>
            </a:r>
            <a:endParaRPr lang="en-US" sz="2000" dirty="0"/>
          </a:p>
          <a:p>
            <a:r>
              <a:rPr lang="en-US" sz="2000" dirty="0">
                <a:latin typeface="Calibri"/>
                <a:cs typeface="Calibri"/>
              </a:rPr>
              <a:t>Applicants should focus on the impact of CLS Spark on their </a:t>
            </a:r>
            <a:r>
              <a:rPr lang="en-US" sz="2000" b="1" dirty="0">
                <a:solidFill>
                  <a:srgbClr val="007681"/>
                </a:solidFill>
                <a:latin typeface="Calibri"/>
                <a:cs typeface="Calibri"/>
              </a:rPr>
              <a:t>access</a:t>
            </a:r>
            <a:r>
              <a:rPr lang="en-US" sz="2000" dirty="0">
                <a:solidFill>
                  <a:schemeClr val="accent6"/>
                </a:solidFill>
                <a:latin typeface="Calibri"/>
                <a:cs typeface="Calibri"/>
              </a:rPr>
              <a:t> </a:t>
            </a:r>
            <a:r>
              <a:rPr lang="en-US" sz="2000" dirty="0">
                <a:latin typeface="Calibri"/>
                <a:cs typeface="Calibri"/>
              </a:rPr>
              <a:t>to language and intercultural learning opportunities</a:t>
            </a:r>
          </a:p>
          <a:p>
            <a:r>
              <a:rPr lang="en-US" sz="2000" b="1" dirty="0">
                <a:solidFill>
                  <a:schemeClr val="accent1"/>
                </a:solidFill>
                <a:latin typeface="Calibri"/>
                <a:cs typeface="Calibri"/>
              </a:rPr>
              <a:t>Preference is given to applicants from campuses that do not offer the target language</a:t>
            </a:r>
          </a:p>
        </p:txBody>
      </p:sp>
      <p:pic>
        <p:nvPicPr>
          <p:cNvPr id="7" name="Picture 6" descr="A group of people sitting at a table with laptops&#10;&#10;Description automatically generated with medium confidence">
            <a:extLst>
              <a:ext uri="{FF2B5EF4-FFF2-40B4-BE49-F238E27FC236}">
                <a16:creationId xmlns:a16="http://schemas.microsoft.com/office/drawing/2014/main" id="{4158BDF1-3CE8-034F-9B62-30D0A333CC0B}"/>
              </a:ext>
            </a:extLst>
          </p:cNvPr>
          <p:cNvPicPr>
            <a:picLocks noChangeAspect="1"/>
          </p:cNvPicPr>
          <p:nvPr/>
        </p:nvPicPr>
        <p:blipFill rotWithShape="1">
          <a:blip r:embed="rId3"/>
          <a:srcRect l="16225" t="-890" r="14310"/>
          <a:stretch/>
        </p:blipFill>
        <p:spPr>
          <a:xfrm>
            <a:off x="6906126" y="959604"/>
            <a:ext cx="5300162" cy="4327917"/>
          </a:xfrm>
          <a:prstGeom prst="rect">
            <a:avLst/>
          </a:prstGeom>
        </p:spPr>
      </p:pic>
    </p:spTree>
    <p:extLst>
      <p:ext uri="{BB962C8B-B14F-4D97-AF65-F5344CB8AC3E}">
        <p14:creationId xmlns:p14="http://schemas.microsoft.com/office/powerpoint/2010/main" val="3465377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Resources! </a:t>
            </a:r>
          </a:p>
        </p:txBody>
      </p:sp>
      <p:sp>
        <p:nvSpPr>
          <p:cNvPr id="3" name="Content Placeholder 2"/>
          <p:cNvSpPr>
            <a:spLocks noGrp="1"/>
          </p:cNvSpPr>
          <p:nvPr>
            <p:ph idx="1"/>
          </p:nvPr>
        </p:nvSpPr>
        <p:spPr>
          <a:xfrm>
            <a:off x="1438421" y="1358162"/>
            <a:ext cx="5849884" cy="5183709"/>
          </a:xfrm>
        </p:spPr>
        <p:txBody>
          <a:bodyPr>
            <a:normAutofit/>
          </a:bodyPr>
          <a:lstStyle/>
          <a:p>
            <a:r>
              <a:rPr lang="en-US" sz="2000" b="1" dirty="0">
                <a:solidFill>
                  <a:schemeClr val="accent1"/>
                </a:solidFill>
                <a:latin typeface="Calibri"/>
                <a:cs typeface="Calibri"/>
              </a:rPr>
              <a:t>Do your homework</a:t>
            </a:r>
          </a:p>
          <a:p>
            <a:pPr lvl="1">
              <a:spcAft>
                <a:spcPts val="600"/>
              </a:spcAft>
            </a:pPr>
            <a:r>
              <a:rPr lang="en-US" sz="1800" dirty="0">
                <a:latin typeface="Calibri"/>
                <a:cs typeface="Calibri"/>
              </a:rPr>
              <a:t>Articulate how the </a:t>
            </a:r>
            <a:r>
              <a:rPr lang="en-US" sz="1800" b="1" dirty="0">
                <a:solidFill>
                  <a:schemeClr val="accent1"/>
                </a:solidFill>
                <a:latin typeface="Calibri"/>
                <a:cs typeface="Calibri"/>
              </a:rPr>
              <a:t>access and opportunity</a:t>
            </a:r>
            <a:r>
              <a:rPr lang="en-US" sz="1800" dirty="0">
                <a:latin typeface="Calibri"/>
                <a:cs typeface="Calibri"/>
              </a:rPr>
              <a:t> offered by CLS Spark connects to your academic and professional goals</a:t>
            </a:r>
            <a:endParaRPr lang="en-US" sz="1800" dirty="0"/>
          </a:p>
          <a:p>
            <a:pPr lvl="1"/>
            <a:r>
              <a:rPr lang="en-US" sz="1800" dirty="0">
                <a:latin typeface="Calibri"/>
                <a:cs typeface="Calibri"/>
              </a:rPr>
              <a:t>Watch the </a:t>
            </a:r>
            <a:r>
              <a:rPr lang="en-US" sz="1800" b="1" dirty="0">
                <a:solidFill>
                  <a:schemeClr val="accent1"/>
                </a:solidFill>
                <a:latin typeface="Calibri"/>
                <a:cs typeface="Calibri"/>
              </a:rPr>
              <a:t>application tips video</a:t>
            </a:r>
            <a:r>
              <a:rPr lang="en-US" sz="1800" dirty="0">
                <a:latin typeface="Calibri"/>
                <a:cs typeface="Calibri"/>
              </a:rPr>
              <a:t>!  </a:t>
            </a:r>
            <a:endParaRPr lang="en-US" sz="1800" dirty="0"/>
          </a:p>
          <a:p>
            <a:r>
              <a:rPr lang="en-US" sz="2000" b="1" dirty="0">
                <a:solidFill>
                  <a:schemeClr val="accent1"/>
                </a:solidFill>
                <a:latin typeface="Calibri"/>
                <a:cs typeface="Calibri"/>
              </a:rPr>
              <a:t>Seek help on your campus!</a:t>
            </a:r>
          </a:p>
          <a:p>
            <a:pPr lvl="1"/>
            <a:r>
              <a:rPr lang="en-US" sz="1800" dirty="0">
                <a:latin typeface="Calibri"/>
                <a:cs typeface="Calibri"/>
              </a:rPr>
              <a:t>Instructors and advisors</a:t>
            </a:r>
          </a:p>
          <a:p>
            <a:pPr lvl="1"/>
            <a:r>
              <a:rPr lang="en-US" sz="1800" dirty="0">
                <a:latin typeface="Calibri"/>
                <a:cs typeface="Calibri"/>
              </a:rPr>
              <a:t>Writing centers</a:t>
            </a:r>
          </a:p>
          <a:p>
            <a:pPr lvl="1"/>
            <a:r>
              <a:rPr lang="en-US" sz="1800" dirty="0">
                <a:latin typeface="Calibri"/>
                <a:cs typeface="Calibri"/>
              </a:rPr>
              <a:t>Study abroad, fellowships, </a:t>
            </a:r>
            <a:br>
              <a:rPr lang="en-US" sz="1800" dirty="0"/>
            </a:br>
            <a:r>
              <a:rPr lang="en-US" sz="1800" dirty="0">
                <a:latin typeface="Calibri"/>
                <a:cs typeface="Calibri"/>
              </a:rPr>
              <a:t>and scholarships offices</a:t>
            </a:r>
          </a:p>
        </p:txBody>
      </p:sp>
      <p:pic>
        <p:nvPicPr>
          <p:cNvPr id="6" name="Picture 5">
            <a:extLst>
              <a:ext uri="{FF2B5EF4-FFF2-40B4-BE49-F238E27FC236}">
                <a16:creationId xmlns:a16="http://schemas.microsoft.com/office/drawing/2014/main" id="{C293D664-02D5-4E4A-83A5-7EF83C47D58D}"/>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rcRect/>
          <a:stretch/>
        </p:blipFill>
        <p:spPr>
          <a:xfrm>
            <a:off x="7288305" y="1014884"/>
            <a:ext cx="4833843" cy="5837082"/>
          </a:xfrm>
          <a:prstGeom prst="rect">
            <a:avLst/>
          </a:prstGeom>
        </p:spPr>
      </p:pic>
    </p:spTree>
    <p:extLst>
      <p:ext uri="{BB962C8B-B14F-4D97-AF65-F5344CB8AC3E}">
        <p14:creationId xmlns:p14="http://schemas.microsoft.com/office/powerpoint/2010/main" val="2762333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 for Summer 2025</a:t>
            </a:r>
            <a:endParaRPr lang="en-US" dirty="0">
              <a:solidFill>
                <a:schemeClr val="bg1"/>
              </a:solidFill>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9848" y="1004710"/>
            <a:ext cx="5084064" cy="5852160"/>
          </a:xfrm>
          <a:prstGeom prst="rect">
            <a:avLst/>
          </a:prstGeom>
        </p:spPr>
      </p:pic>
      <p:sp>
        <p:nvSpPr>
          <p:cNvPr id="6" name="Rectangle 5">
            <a:extLst>
              <a:ext uri="{FF2B5EF4-FFF2-40B4-BE49-F238E27FC236}">
                <a16:creationId xmlns:a16="http://schemas.microsoft.com/office/drawing/2014/main" id="{54D31393-AD11-4474-B617-3268085AB9FF}"/>
              </a:ext>
            </a:extLst>
          </p:cNvPr>
          <p:cNvSpPr/>
          <p:nvPr/>
        </p:nvSpPr>
        <p:spPr>
          <a:xfrm>
            <a:off x="1069848" y="5166771"/>
            <a:ext cx="11122152" cy="1319227"/>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313D9D-C332-40BB-A71A-6ECEF0A12C17}"/>
              </a:ext>
            </a:extLst>
          </p:cNvPr>
          <p:cNvSpPr/>
          <p:nvPr/>
        </p:nvSpPr>
        <p:spPr>
          <a:xfrm>
            <a:off x="3550319" y="5310818"/>
            <a:ext cx="5091361" cy="954107"/>
          </a:xfrm>
          <a:prstGeom prst="rect">
            <a:avLst/>
          </a:prstGeom>
        </p:spPr>
        <p:txBody>
          <a:bodyPr wrap="square">
            <a:spAutoFit/>
          </a:bodyPr>
          <a:lstStyle/>
          <a:p>
            <a:pPr algn="ctr"/>
            <a:r>
              <a:rPr lang="en-US" sz="2800" dirty="0">
                <a:solidFill>
                  <a:schemeClr val="bg1"/>
                </a:solidFill>
                <a:latin typeface="Calibri" panose="020F0502020204030204" pitchFamily="34" charset="0"/>
                <a:cs typeface="Calibri" panose="020F0502020204030204" pitchFamily="34" charset="0"/>
              </a:rPr>
              <a:t>Online application at </a:t>
            </a:r>
          </a:p>
          <a:p>
            <a:pPr algn="ctr"/>
            <a:r>
              <a:rPr lang="en-US" sz="2800" b="1" dirty="0">
                <a:solidFill>
                  <a:schemeClr val="bg1"/>
                </a:solidFill>
                <a:latin typeface="Calibri" panose="020F0502020204030204" pitchFamily="34" charset="0"/>
                <a:cs typeface="Calibri" panose="020F0502020204030204" pitchFamily="34" charset="0"/>
              </a:rPr>
              <a:t>www.clscholarship.org/apply</a:t>
            </a:r>
          </a:p>
        </p:txBody>
      </p:sp>
      <p:sp>
        <p:nvSpPr>
          <p:cNvPr id="3" name="Content Placeholder 2"/>
          <p:cNvSpPr>
            <a:spLocks noGrp="1"/>
          </p:cNvSpPr>
          <p:nvPr>
            <p:ph idx="1"/>
          </p:nvPr>
        </p:nvSpPr>
        <p:spPr>
          <a:xfrm>
            <a:off x="6485100" y="1618152"/>
            <a:ext cx="5586984" cy="3157987"/>
          </a:xfrm>
        </p:spPr>
        <p:txBody>
          <a:bodyPr>
            <a:normAutofit/>
          </a:bodyPr>
          <a:lstStyle/>
          <a:p>
            <a:pPr marL="0" indent="0">
              <a:buNone/>
            </a:pPr>
            <a:r>
              <a:rPr lang="en-US" sz="2000" dirty="0">
                <a:latin typeface="Calibri"/>
                <a:cs typeface="Calibri"/>
              </a:rPr>
              <a:t>Application Deadline: </a:t>
            </a:r>
            <a:r>
              <a:rPr lang="en-US" sz="2000" b="1" dirty="0">
                <a:solidFill>
                  <a:schemeClr val="accent1"/>
                </a:solidFill>
                <a:latin typeface="Calibri"/>
                <a:cs typeface="Calibri"/>
              </a:rPr>
              <a:t>November 19</a:t>
            </a:r>
            <a:r>
              <a:rPr lang="en-US" sz="2000" b="1">
                <a:solidFill>
                  <a:schemeClr val="accent1"/>
                </a:solidFill>
                <a:latin typeface="Calibri"/>
                <a:cs typeface="Calibri"/>
              </a:rPr>
              <a:t>, 8:00 pm </a:t>
            </a:r>
            <a:r>
              <a:rPr lang="en-US" sz="2000" b="1" dirty="0">
                <a:solidFill>
                  <a:schemeClr val="accent1"/>
                </a:solidFill>
                <a:latin typeface="Calibri"/>
                <a:cs typeface="Calibri"/>
              </a:rPr>
              <a:t>EST</a:t>
            </a:r>
          </a:p>
          <a:p>
            <a:pPr marL="0" indent="0">
              <a:buNone/>
            </a:pPr>
            <a:r>
              <a:rPr lang="en-US" sz="2000" dirty="0">
                <a:latin typeface="Calibri"/>
                <a:cs typeface="Calibri"/>
              </a:rPr>
              <a:t>Semifinalist Notification: Late January</a:t>
            </a:r>
          </a:p>
          <a:p>
            <a:pPr marL="0" indent="0">
              <a:buNone/>
            </a:pPr>
            <a:r>
              <a:rPr lang="en-US" sz="2000" dirty="0">
                <a:latin typeface="Calibri"/>
                <a:cs typeface="Calibri"/>
              </a:rPr>
              <a:t>Finalist Notification: March</a:t>
            </a:r>
          </a:p>
          <a:p>
            <a:pPr marL="0" indent="0">
              <a:buNone/>
            </a:pPr>
            <a:r>
              <a:rPr lang="en-US" sz="2000" dirty="0">
                <a:latin typeface="Calibri"/>
                <a:cs typeface="Calibri"/>
              </a:rPr>
              <a:t>Programs Begin: June</a:t>
            </a:r>
          </a:p>
        </p:txBody>
      </p:sp>
      <p:pic>
        <p:nvPicPr>
          <p:cNvPr id="9" name="Picture 8" descr="Qr code&#10;&#10;Description automatically generated">
            <a:extLst>
              <a:ext uri="{FF2B5EF4-FFF2-40B4-BE49-F238E27FC236}">
                <a16:creationId xmlns:a16="http://schemas.microsoft.com/office/drawing/2014/main" id="{3FBF5961-1C3E-4EAA-9CCD-4F338C5044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20376" y="4645985"/>
            <a:ext cx="2169415" cy="2169415"/>
          </a:xfrm>
          <a:prstGeom prst="rect">
            <a:avLst/>
          </a:prstGeom>
        </p:spPr>
      </p:pic>
    </p:spTree>
    <p:extLst>
      <p:ext uri="{BB962C8B-B14F-4D97-AF65-F5344CB8AC3E}">
        <p14:creationId xmlns:p14="http://schemas.microsoft.com/office/powerpoint/2010/main" val="163262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a:t>
            </a:r>
            <a:r>
              <a:rPr lang="en-US" dirty="0">
                <a:solidFill>
                  <a:schemeClr val="bg1"/>
                </a:solidFill>
              </a:rPr>
              <a:t> in Touch</a:t>
            </a:r>
          </a:p>
        </p:txBody>
      </p:sp>
      <p:sp>
        <p:nvSpPr>
          <p:cNvPr id="3" name="Content Placeholder 2"/>
          <p:cNvSpPr>
            <a:spLocks noGrp="1"/>
          </p:cNvSpPr>
          <p:nvPr>
            <p:ph idx="1"/>
          </p:nvPr>
        </p:nvSpPr>
        <p:spPr>
          <a:xfrm>
            <a:off x="1544320" y="1618153"/>
            <a:ext cx="4630569" cy="2136044"/>
          </a:xfrm>
        </p:spPr>
        <p:txBody>
          <a:bodyPr>
            <a:normAutofit/>
          </a:bodyPr>
          <a:lstStyle/>
          <a:p>
            <a:r>
              <a:rPr lang="en-US" sz="2000" dirty="0"/>
              <a:t>Follow us for updates!</a:t>
            </a:r>
          </a:p>
          <a:p>
            <a:r>
              <a:rPr lang="en-US" sz="2000" dirty="0"/>
              <a:t>Join us for future webinars. </a:t>
            </a:r>
          </a:p>
          <a:p>
            <a:r>
              <a:rPr lang="en-US" sz="2000" dirty="0"/>
              <a:t>Register at </a:t>
            </a:r>
            <a:r>
              <a:rPr lang="en-US" sz="2000" b="1" dirty="0">
                <a:solidFill>
                  <a:srgbClr val="007681"/>
                </a:solidFill>
              </a:rPr>
              <a:t>clscholarship.org/events</a:t>
            </a:r>
          </a:p>
        </p:txBody>
      </p:sp>
      <p:sp>
        <p:nvSpPr>
          <p:cNvPr id="14" name="Rectangle 13">
            <a:extLst>
              <a:ext uri="{FF2B5EF4-FFF2-40B4-BE49-F238E27FC236}">
                <a16:creationId xmlns:a16="http://schemas.microsoft.com/office/drawing/2014/main" id="{F062DE0D-06BE-4C26-A57A-77FD21D0CBD0}"/>
              </a:ext>
            </a:extLst>
          </p:cNvPr>
          <p:cNvSpPr/>
          <p:nvPr/>
        </p:nvSpPr>
        <p:spPr>
          <a:xfrm>
            <a:off x="925157" y="4070623"/>
            <a:ext cx="5785177" cy="2560319"/>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DD224EF-E3DC-4259-9152-9FEDD438714B}"/>
              </a:ext>
            </a:extLst>
          </p:cNvPr>
          <p:cNvSpPr txBox="1"/>
          <p:nvPr/>
        </p:nvSpPr>
        <p:spPr>
          <a:xfrm>
            <a:off x="2693477" y="5970179"/>
            <a:ext cx="3132161" cy="400110"/>
          </a:xfrm>
          <a:prstGeom prst="rect">
            <a:avLst/>
          </a:prstGeom>
          <a:noFill/>
        </p:spPr>
        <p:txBody>
          <a:bodyPr wrap="square" rtlCol="0">
            <a:spAutoFit/>
          </a:bodyPr>
          <a:lstStyle/>
          <a:p>
            <a:r>
              <a:rPr lang="en-US" sz="2000" b="1" dirty="0">
                <a:solidFill>
                  <a:schemeClr val="bg1"/>
                </a:solidFill>
                <a:latin typeface="Calibri" panose="020F0502020204030204" pitchFamily="34" charset="0"/>
                <a:cs typeface="Calibri" panose="020F0502020204030204" pitchFamily="34" charset="0"/>
              </a:rPr>
              <a:t>fb.com/</a:t>
            </a:r>
            <a:r>
              <a:rPr lang="en-US" sz="2000" b="1" dirty="0" err="1">
                <a:solidFill>
                  <a:schemeClr val="bg1"/>
                </a:solidFill>
                <a:latin typeface="Calibri" panose="020F0502020204030204" pitchFamily="34" charset="0"/>
                <a:cs typeface="Calibri" panose="020F0502020204030204" pitchFamily="34" charset="0"/>
              </a:rPr>
              <a:t>CLScholarship</a:t>
            </a:r>
            <a:endParaRPr lang="en-US" sz="2000" b="1"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8AB6360-5621-4659-849E-131D9F0B9850}"/>
              </a:ext>
            </a:extLst>
          </p:cNvPr>
          <p:cNvSpPr txBox="1"/>
          <p:nvPr/>
        </p:nvSpPr>
        <p:spPr>
          <a:xfrm>
            <a:off x="2694239" y="5149723"/>
            <a:ext cx="2487304" cy="400110"/>
          </a:xfrm>
          <a:prstGeom prst="rect">
            <a:avLst/>
          </a:prstGeom>
          <a:noFill/>
        </p:spPr>
        <p:txBody>
          <a:bodyPr wrap="square" rtlCol="0">
            <a:spAutoFit/>
          </a:bodyPr>
          <a:lstStyle/>
          <a:p>
            <a:r>
              <a:rPr lang="en-US" sz="2000" b="1" dirty="0">
                <a:solidFill>
                  <a:schemeClr val="bg1"/>
                </a:solidFill>
                <a:latin typeface="Calibri" panose="020F0502020204030204" pitchFamily="34" charset="0"/>
                <a:cs typeface="Calibri" panose="020F0502020204030204" pitchFamily="34" charset="0"/>
              </a:rPr>
              <a:t>@CLSScholarship</a:t>
            </a:r>
          </a:p>
        </p:txBody>
      </p:sp>
      <p:sp>
        <p:nvSpPr>
          <p:cNvPr id="13" name="TextBox 12">
            <a:extLst>
              <a:ext uri="{FF2B5EF4-FFF2-40B4-BE49-F238E27FC236}">
                <a16:creationId xmlns:a16="http://schemas.microsoft.com/office/drawing/2014/main" id="{5066B879-15EF-4274-AB81-4581E949AD98}"/>
              </a:ext>
            </a:extLst>
          </p:cNvPr>
          <p:cNvSpPr txBox="1"/>
          <p:nvPr/>
        </p:nvSpPr>
        <p:spPr>
          <a:xfrm>
            <a:off x="2693477" y="4351994"/>
            <a:ext cx="2631674" cy="400110"/>
          </a:xfrm>
          <a:prstGeom prst="rect">
            <a:avLst/>
          </a:prstGeom>
          <a:noFill/>
        </p:spPr>
        <p:txBody>
          <a:bodyPr wrap="square" rtlCol="0">
            <a:spAutoFit/>
          </a:bodyPr>
          <a:lstStyle/>
          <a:p>
            <a:r>
              <a:rPr lang="en-US" sz="2000" b="1" dirty="0">
                <a:solidFill>
                  <a:schemeClr val="bg1"/>
                </a:solidFill>
                <a:latin typeface="Calibri" panose="020F0502020204030204" pitchFamily="34" charset="0"/>
                <a:cs typeface="Calibri" panose="020F0502020204030204" pitchFamily="34" charset="0"/>
              </a:rPr>
              <a:t>@CLScholarship</a:t>
            </a:r>
          </a:p>
        </p:txBody>
      </p:sp>
      <p:pic>
        <p:nvPicPr>
          <p:cNvPr id="15" name="Picture 14">
            <a:extLst>
              <a:ext uri="{FF2B5EF4-FFF2-40B4-BE49-F238E27FC236}">
                <a16:creationId xmlns:a16="http://schemas.microsoft.com/office/drawing/2014/main" id="{D37F1408-0F5C-456F-B5ED-B35CB2A41C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2569" y="5075458"/>
            <a:ext cx="548640" cy="548640"/>
          </a:xfrm>
          <a:prstGeom prst="rect">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0FF24CB5-580F-4707-A756-6E77C90A82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2569" y="5897634"/>
            <a:ext cx="548640" cy="548640"/>
          </a:xfrm>
          <a:prstGeom prst="rect">
            <a:avLst/>
          </a:prstGeom>
          <a:effectLst>
            <a:outerShdw blurRad="63500" sx="102000" sy="102000" algn="ctr" rotWithShape="0">
              <a:prstClr val="black">
                <a:alpha val="40000"/>
              </a:prstClr>
            </a:outerShdw>
          </a:effectLst>
        </p:spPr>
      </p:pic>
      <p:pic>
        <p:nvPicPr>
          <p:cNvPr id="18" name="Picture 17" descr="Icon&#10;&#10;Description automatically generated">
            <a:extLst>
              <a:ext uri="{FF2B5EF4-FFF2-40B4-BE49-F238E27FC236}">
                <a16:creationId xmlns:a16="http://schemas.microsoft.com/office/drawing/2014/main" id="{4F0ACF3F-11C4-4375-86ED-A9103D6C5F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63331" y="4276525"/>
            <a:ext cx="547116" cy="551048"/>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3D61219A-E5F5-7701-4F86-D75C7F1D8663}"/>
              </a:ext>
            </a:extLst>
          </p:cNvPr>
          <p:cNvPicPr>
            <a:picLocks noChangeAspect="1"/>
          </p:cNvPicPr>
          <p:nvPr/>
        </p:nvPicPr>
        <p:blipFill rotWithShape="1">
          <a:blip r:embed="rId6"/>
          <a:srcRect l="10141" t="4577" r="6009" b="859"/>
          <a:stretch/>
        </p:blipFill>
        <p:spPr>
          <a:xfrm>
            <a:off x="6871934" y="1618153"/>
            <a:ext cx="5091361" cy="4306313"/>
          </a:xfrm>
          <a:prstGeom prst="rect">
            <a:avLst/>
          </a:prstGeom>
        </p:spPr>
      </p:pic>
    </p:spTree>
    <p:extLst>
      <p:ext uri="{BB962C8B-B14F-4D97-AF65-F5344CB8AC3E}">
        <p14:creationId xmlns:p14="http://schemas.microsoft.com/office/powerpoint/2010/main" val="304158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461476" y="1186665"/>
            <a:ext cx="6334696" cy="2004545"/>
          </a:xfrm>
        </p:spPr>
        <p:txBody>
          <a:bodyPr/>
          <a:lstStyle/>
          <a:p>
            <a:r>
              <a:rPr lang="en-US" dirty="0"/>
              <a:t>Questions?</a:t>
            </a:r>
          </a:p>
        </p:txBody>
      </p:sp>
      <p:sp>
        <p:nvSpPr>
          <p:cNvPr id="10" name="Subtitle 9"/>
          <p:cNvSpPr>
            <a:spLocks noGrp="1"/>
          </p:cNvSpPr>
          <p:nvPr>
            <p:ph type="subTitle" idx="1"/>
          </p:nvPr>
        </p:nvSpPr>
        <p:spPr>
          <a:xfrm>
            <a:off x="3461476" y="3683568"/>
            <a:ext cx="6334696" cy="914400"/>
          </a:xfrm>
        </p:spPr>
        <p:txBody>
          <a:bodyPr>
            <a:noAutofit/>
          </a:bodyPr>
          <a:lstStyle/>
          <a:p>
            <a:r>
              <a:rPr lang="en-US" sz="3200" b="1" dirty="0"/>
              <a:t>cls@americancouncils.org</a:t>
            </a:r>
          </a:p>
          <a:p>
            <a:r>
              <a:rPr lang="en-US" sz="3200" b="1" dirty="0"/>
              <a:t>CLScholarship.org/events</a:t>
            </a:r>
          </a:p>
        </p:txBody>
      </p:sp>
      <p:sp>
        <p:nvSpPr>
          <p:cNvPr id="11" name="TextBox 10"/>
          <p:cNvSpPr txBox="1"/>
          <p:nvPr/>
        </p:nvSpPr>
        <p:spPr>
          <a:xfrm>
            <a:off x="5653896" y="6129327"/>
            <a:ext cx="3132161" cy="400110"/>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fb.com/</a:t>
            </a:r>
            <a:r>
              <a:rPr lang="en-US" sz="2000" dirty="0" err="1">
                <a:solidFill>
                  <a:schemeClr val="bg1"/>
                </a:solidFill>
                <a:latin typeface="Calibri" panose="020F0502020204030204" pitchFamily="34" charset="0"/>
                <a:cs typeface="Calibri" panose="020F0502020204030204" pitchFamily="34" charset="0"/>
              </a:rPr>
              <a:t>CLScholarship</a:t>
            </a:r>
            <a:endParaRPr lang="en-US" sz="2000" dirty="0">
              <a:solidFill>
                <a:schemeClr val="bg1"/>
              </a:solidFill>
              <a:latin typeface="Calibri" panose="020F0502020204030204" pitchFamily="34" charset="0"/>
              <a:cs typeface="Calibri" panose="020F0502020204030204" pitchFamily="34" charset="0"/>
            </a:endParaRPr>
          </a:p>
        </p:txBody>
      </p:sp>
      <p:sp>
        <p:nvSpPr>
          <p:cNvPr id="12" name="TextBox 11"/>
          <p:cNvSpPr txBox="1"/>
          <p:nvPr/>
        </p:nvSpPr>
        <p:spPr>
          <a:xfrm>
            <a:off x="9511175" y="6129327"/>
            <a:ext cx="2487304" cy="400110"/>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@CLSScholarship</a:t>
            </a:r>
          </a:p>
        </p:txBody>
      </p:sp>
      <p:sp>
        <p:nvSpPr>
          <p:cNvPr id="13" name="TextBox 12"/>
          <p:cNvSpPr txBox="1"/>
          <p:nvPr/>
        </p:nvSpPr>
        <p:spPr>
          <a:xfrm>
            <a:off x="2291736" y="6129327"/>
            <a:ext cx="2631674" cy="400110"/>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@CLScholarship</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6622" y="6055062"/>
            <a:ext cx="548640" cy="548640"/>
          </a:xfrm>
          <a:prstGeom prst="rect">
            <a:avLst/>
          </a:prstGeom>
          <a:effectLst>
            <a:outerShdw blurRad="63500" sx="102000" sy="102000" algn="ctr" rotWithShape="0">
              <a:prstClr val="black">
                <a:alpha val="40000"/>
              </a:prstClr>
            </a:outerShdw>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7487" y="6055062"/>
            <a:ext cx="548640" cy="548640"/>
          </a:xfrm>
          <a:prstGeom prst="rect">
            <a:avLst/>
          </a:prstGeom>
          <a:effectLst>
            <a:outerShdw blurRad="63500" sx="102000" sy="102000" algn="ctr" rotWithShape="0">
              <a:prstClr val="black">
                <a:alpha val="40000"/>
              </a:prstClr>
            </a:outerShdw>
          </a:effectLst>
        </p:spPr>
      </p:pic>
      <p:pic>
        <p:nvPicPr>
          <p:cNvPr id="17" name="Picture 16" descr="Icon&#10;&#10;Description automatically generated">
            <a:extLst>
              <a:ext uri="{FF2B5EF4-FFF2-40B4-BE49-F238E27FC236}">
                <a16:creationId xmlns:a16="http://schemas.microsoft.com/office/drawing/2014/main" id="{F6C1CED6-41FC-471F-BBF6-00C3301EB9A5}"/>
              </a:ext>
            </a:extLst>
          </p:cNvPr>
          <p:cNvPicPr>
            <a:picLocks noChangeAspect="1"/>
          </p:cNvPicPr>
          <p:nvPr/>
        </p:nvPicPr>
        <p:blipFill>
          <a:blip r:embed="rId5"/>
          <a:stretch>
            <a:fillRect/>
          </a:stretch>
        </p:blipFill>
        <p:spPr>
          <a:xfrm>
            <a:off x="1653046" y="6032317"/>
            <a:ext cx="589890" cy="5941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6910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CLS Spark</a:t>
            </a:r>
          </a:p>
        </p:txBody>
      </p:sp>
      <p:sp>
        <p:nvSpPr>
          <p:cNvPr id="3" name="Content Placeholder 2"/>
          <p:cNvSpPr>
            <a:spLocks noGrp="1"/>
          </p:cNvSpPr>
          <p:nvPr>
            <p:ph idx="1"/>
          </p:nvPr>
        </p:nvSpPr>
        <p:spPr>
          <a:xfrm>
            <a:off x="7528302" y="2198804"/>
            <a:ext cx="4190086" cy="3537123"/>
          </a:xfrm>
        </p:spPr>
        <p:txBody>
          <a:bodyPr>
            <a:normAutofit/>
          </a:bodyPr>
          <a:lstStyle/>
          <a:p>
            <a:pPr marL="457200" indent="-457200">
              <a:buFont typeface="+mj-lt"/>
              <a:buAutoNum type="arabicPeriod"/>
            </a:pPr>
            <a:r>
              <a:rPr lang="en-US" sz="2400" dirty="0">
                <a:latin typeface="Calibri"/>
                <a:cs typeface="Calibri"/>
              </a:rPr>
              <a:t>CLS Spark Overview</a:t>
            </a:r>
            <a:endParaRPr lang="en-US" sz="2400" dirty="0"/>
          </a:p>
          <a:p>
            <a:pPr marL="457200" indent="-457200">
              <a:buAutoNum type="arabicPeriod"/>
            </a:pPr>
            <a:r>
              <a:rPr lang="en-US" sz="2400" dirty="0">
                <a:latin typeface="Calibri"/>
                <a:cs typeface="Calibri"/>
              </a:rPr>
              <a:t>Program benefits</a:t>
            </a:r>
            <a:endParaRPr lang="en-US" sz="2400" dirty="0"/>
          </a:p>
          <a:p>
            <a:pPr marL="457200" indent="-457200">
              <a:buFont typeface="+mj-lt"/>
              <a:buAutoNum type="arabicPeriod"/>
            </a:pPr>
            <a:r>
              <a:rPr lang="en-US" sz="2400" dirty="0">
                <a:latin typeface="Calibri"/>
                <a:cs typeface="Calibri"/>
              </a:rPr>
              <a:t>Application tips</a:t>
            </a:r>
          </a:p>
          <a:p>
            <a:pPr marL="457200" indent="-457200">
              <a:buFont typeface="+mj-lt"/>
              <a:buAutoNum type="arabicPeriod"/>
            </a:pPr>
            <a:r>
              <a:rPr lang="en-US" sz="2400" dirty="0"/>
              <a:t>Questions!</a:t>
            </a:r>
          </a:p>
          <a:p>
            <a:endParaRPr lang="en-US" dirty="0"/>
          </a:p>
        </p:txBody>
      </p:sp>
      <p:pic>
        <p:nvPicPr>
          <p:cNvPr id="4" name="Picture 5" descr="A picture containing text, person, posing, group&#10;&#10;Description automatically generated">
            <a:extLst>
              <a:ext uri="{FF2B5EF4-FFF2-40B4-BE49-F238E27FC236}">
                <a16:creationId xmlns:a16="http://schemas.microsoft.com/office/drawing/2014/main" id="{91940896-16C9-7A91-8B0D-8B1A398DED2D}"/>
              </a:ext>
            </a:extLst>
          </p:cNvPr>
          <p:cNvPicPr>
            <a:picLocks noChangeAspect="1"/>
          </p:cNvPicPr>
          <p:nvPr/>
        </p:nvPicPr>
        <p:blipFill>
          <a:blip r:embed="rId3"/>
          <a:stretch>
            <a:fillRect/>
          </a:stretch>
        </p:blipFill>
        <p:spPr>
          <a:xfrm>
            <a:off x="977765" y="2197802"/>
            <a:ext cx="6291079" cy="3539806"/>
          </a:xfrm>
          <a:prstGeom prst="rect">
            <a:avLst/>
          </a:prstGeom>
        </p:spPr>
      </p:pic>
    </p:spTree>
    <p:extLst>
      <p:ext uri="{BB962C8B-B14F-4D97-AF65-F5344CB8AC3E}">
        <p14:creationId xmlns:p14="http://schemas.microsoft.com/office/powerpoint/2010/main" val="328107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49" y="134000"/>
            <a:ext cx="9791700" cy="733538"/>
          </a:xfrm>
        </p:spPr>
        <p:txBody>
          <a:bodyPr/>
          <a:lstStyle/>
          <a:p>
            <a:r>
              <a:rPr lang="en-US" dirty="0">
                <a:latin typeface="Arial"/>
                <a:cs typeface="Arial"/>
              </a:rPr>
              <a:t>What is CLS Spark?</a:t>
            </a:r>
          </a:p>
        </p:txBody>
      </p:sp>
      <p:sp>
        <p:nvSpPr>
          <p:cNvPr id="3" name="Content Placeholder 2"/>
          <p:cNvSpPr>
            <a:spLocks noGrp="1"/>
          </p:cNvSpPr>
          <p:nvPr>
            <p:ph idx="1"/>
          </p:nvPr>
        </p:nvSpPr>
        <p:spPr>
          <a:xfrm>
            <a:off x="1370662" y="1514241"/>
            <a:ext cx="4115738" cy="4987021"/>
          </a:xfrm>
        </p:spPr>
        <p:txBody>
          <a:bodyPr>
            <a:normAutofit/>
          </a:bodyPr>
          <a:lstStyle/>
          <a:p>
            <a:r>
              <a:rPr lang="en-US" b="1" dirty="0">
                <a:solidFill>
                  <a:srgbClr val="007681"/>
                </a:solidFill>
                <a:latin typeface="Calibri"/>
                <a:ea typeface="Calibri"/>
                <a:cs typeface="Calibri"/>
              </a:rPr>
              <a:t>Immersive summer opportunity</a:t>
            </a:r>
            <a:r>
              <a:rPr lang="en-US" dirty="0">
                <a:latin typeface="Calibri"/>
                <a:ea typeface="Calibri"/>
                <a:cs typeface="Calibri"/>
              </a:rPr>
              <a:t> to study languages and cultures essential to America’s engagement with the world</a:t>
            </a:r>
            <a:endParaRPr lang="en-US" dirty="0"/>
          </a:p>
          <a:p>
            <a:r>
              <a:rPr lang="en-US" b="1" dirty="0">
                <a:solidFill>
                  <a:schemeClr val="accent1"/>
                </a:solidFill>
                <a:latin typeface="Calibri"/>
                <a:ea typeface="Calibri"/>
                <a:cs typeface="Calibri"/>
              </a:rPr>
              <a:t>Funded</a:t>
            </a:r>
            <a:r>
              <a:rPr lang="en-US" dirty="0">
                <a:latin typeface="Calibri"/>
                <a:ea typeface="Calibri"/>
                <a:cs typeface="Calibri"/>
              </a:rPr>
              <a:t> by the U.S. Government</a:t>
            </a:r>
            <a:endParaRPr lang="en-US" dirty="0"/>
          </a:p>
          <a:p>
            <a:r>
              <a:rPr lang="en-US" dirty="0">
                <a:latin typeface="Calibri"/>
                <a:ea typeface="Calibri"/>
                <a:cs typeface="Calibri"/>
              </a:rPr>
              <a:t>Apply</a:t>
            </a:r>
            <a:r>
              <a:rPr lang="en-US" sz="2200" dirty="0">
                <a:latin typeface="Calibri"/>
                <a:ea typeface="Calibri"/>
                <a:cs typeface="Calibri"/>
              </a:rPr>
              <a:t> for a language program either</a:t>
            </a:r>
            <a:r>
              <a:rPr lang="en-US" dirty="0">
                <a:latin typeface="Calibri"/>
                <a:ea typeface="Calibri"/>
                <a:cs typeface="Calibri"/>
              </a:rPr>
              <a:t> </a:t>
            </a:r>
            <a:r>
              <a:rPr lang="en-US" sz="2200" dirty="0">
                <a:latin typeface="Calibri"/>
                <a:ea typeface="Calibri"/>
                <a:cs typeface="Calibri"/>
              </a:rPr>
              <a:t>offered </a:t>
            </a:r>
            <a:r>
              <a:rPr lang="en-US" sz="2200" b="1" dirty="0">
                <a:solidFill>
                  <a:srgbClr val="007681"/>
                </a:solidFill>
                <a:latin typeface="Calibri"/>
                <a:ea typeface="Calibri"/>
                <a:cs typeface="Calibri"/>
              </a:rPr>
              <a:t>virtually through CLS Spark </a:t>
            </a:r>
            <a:r>
              <a:rPr lang="en-US" sz="2200" dirty="0">
                <a:latin typeface="Calibri"/>
                <a:ea typeface="Calibri"/>
                <a:cs typeface="Calibri"/>
              </a:rPr>
              <a:t>or overseas</a:t>
            </a:r>
            <a:endParaRPr lang="en-US" sz="2200" b="1" dirty="0">
              <a:latin typeface="Calibri"/>
              <a:ea typeface="Calibri"/>
              <a:cs typeface="Calibri"/>
            </a:endParaRPr>
          </a:p>
          <a:p>
            <a:r>
              <a:rPr lang="en-US" dirty="0">
                <a:latin typeface="Calibri"/>
                <a:ea typeface="Calibri"/>
                <a:cs typeface="Calibri"/>
              </a:rPr>
              <a:t>For</a:t>
            </a:r>
            <a:r>
              <a:rPr lang="en-US" b="1" dirty="0">
                <a:solidFill>
                  <a:srgbClr val="007681"/>
                </a:solidFill>
                <a:latin typeface="Calibri"/>
                <a:ea typeface="Calibri"/>
                <a:cs typeface="Calibri"/>
              </a:rPr>
              <a:t> undergraduate </a:t>
            </a:r>
            <a:r>
              <a:rPr lang="en-US" dirty="0">
                <a:latin typeface="Calibri"/>
                <a:ea typeface="Calibri"/>
                <a:cs typeface="Calibri"/>
              </a:rPr>
              <a:t>students only</a:t>
            </a:r>
          </a:p>
          <a:p>
            <a:endParaRPr lang="en-US" b="1" dirty="0">
              <a:solidFill>
                <a:srgbClr val="007681"/>
              </a:solidFill>
              <a:latin typeface="Calibri"/>
              <a:ea typeface="Calibri"/>
              <a:cs typeface="Calibri"/>
            </a:endParaRPr>
          </a:p>
        </p:txBody>
      </p:sp>
      <p:pic>
        <p:nvPicPr>
          <p:cNvPr id="10" name="Picture 9">
            <a:extLst>
              <a:ext uri="{FF2B5EF4-FFF2-40B4-BE49-F238E27FC236}">
                <a16:creationId xmlns:a16="http://schemas.microsoft.com/office/drawing/2014/main" id="{44D2A32A-596A-46F6-B671-CFD090BB62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70051" y="1010122"/>
            <a:ext cx="6429950" cy="5976408"/>
          </a:xfrm>
          <a:prstGeom prst="rect">
            <a:avLst/>
          </a:prstGeom>
        </p:spPr>
      </p:pic>
    </p:spTree>
    <p:extLst>
      <p:ext uri="{BB962C8B-B14F-4D97-AF65-F5344CB8AC3E}">
        <p14:creationId xmlns:p14="http://schemas.microsoft.com/office/powerpoint/2010/main" val="170753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5972206-C029-55CA-1394-FC075CEA0183}"/>
              </a:ext>
            </a:extLst>
          </p:cNvPr>
          <p:cNvSpPr>
            <a:spLocks noGrp="1"/>
          </p:cNvSpPr>
          <p:nvPr>
            <p:ph type="title"/>
          </p:nvPr>
        </p:nvSpPr>
        <p:spPr>
          <a:xfrm>
            <a:off x="252919" y="1123837"/>
            <a:ext cx="2947482" cy="1038177"/>
          </a:xfrm>
        </p:spPr>
        <p:txBody>
          <a:bodyPr anchor="b">
            <a:normAutofit/>
          </a:bodyPr>
          <a:lstStyle/>
          <a:p>
            <a:r>
              <a:rPr lang="en-US" sz="2400">
                <a:latin typeface="Arial"/>
                <a:cs typeface="Arial"/>
              </a:rPr>
              <a:t>Languages Offered</a:t>
            </a:r>
            <a:endParaRPr lang="en-US" sz="2400"/>
          </a:p>
        </p:txBody>
      </p:sp>
      <p:sp>
        <p:nvSpPr>
          <p:cNvPr id="3" name="Content Placeholder 2">
            <a:extLst>
              <a:ext uri="{FF2B5EF4-FFF2-40B4-BE49-F238E27FC236}">
                <a16:creationId xmlns:a16="http://schemas.microsoft.com/office/drawing/2014/main" id="{58D7DF0B-E4D7-5865-AEB1-1BD675CEC897}"/>
              </a:ext>
            </a:extLst>
          </p:cNvPr>
          <p:cNvSpPr>
            <a:spLocks noGrp="1"/>
          </p:cNvSpPr>
          <p:nvPr>
            <p:ph idx="1"/>
          </p:nvPr>
        </p:nvSpPr>
        <p:spPr>
          <a:xfrm>
            <a:off x="252920" y="2162014"/>
            <a:ext cx="2947482" cy="3744264"/>
          </a:xfrm>
        </p:spPr>
        <p:txBody>
          <a:bodyPr anchor="t">
            <a:normAutofit/>
          </a:bodyPr>
          <a:lstStyle/>
          <a:p>
            <a:endParaRPr lang="en-US" sz="1600">
              <a:solidFill>
                <a:srgbClr val="FFFFFF"/>
              </a:solidFill>
              <a:ea typeface="Calibri" panose="020F0502020204030204" pitchFamily="34" charset="0"/>
            </a:endParaRPr>
          </a:p>
        </p:txBody>
      </p:sp>
      <p:sp>
        <p:nvSpPr>
          <p:cNvPr id="10" name="Rectangle 14">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4" name="Table 6">
            <a:extLst>
              <a:ext uri="{FF2B5EF4-FFF2-40B4-BE49-F238E27FC236}">
                <a16:creationId xmlns:a16="http://schemas.microsoft.com/office/drawing/2014/main" id="{55181CDB-1764-C047-9EE1-8B0D0FEC85C1}"/>
              </a:ext>
            </a:extLst>
          </p:cNvPr>
          <p:cNvGraphicFramePr>
            <a:graphicFrameLocks noGrp="1"/>
          </p:cNvGraphicFramePr>
          <p:nvPr>
            <p:extLst>
              <p:ext uri="{D42A27DB-BD31-4B8C-83A1-F6EECF244321}">
                <p14:modId xmlns:p14="http://schemas.microsoft.com/office/powerpoint/2010/main" val="3991117387"/>
              </p:ext>
            </p:extLst>
          </p:nvPr>
        </p:nvGraphicFramePr>
        <p:xfrm>
          <a:off x="4001331" y="1123837"/>
          <a:ext cx="7562019" cy="4632960"/>
        </p:xfrm>
        <a:graphic>
          <a:graphicData uri="http://schemas.openxmlformats.org/drawingml/2006/table">
            <a:tbl>
              <a:tblPr firstRow="1" bandRow="1">
                <a:tableStyleId>{5C22544A-7EE6-4342-B048-85BDC9FD1C3A}</a:tableStyleId>
              </a:tblPr>
              <a:tblGrid>
                <a:gridCol w="3790119">
                  <a:extLst>
                    <a:ext uri="{9D8B030D-6E8A-4147-A177-3AD203B41FA5}">
                      <a16:colId xmlns:a16="http://schemas.microsoft.com/office/drawing/2014/main" val="3707645226"/>
                    </a:ext>
                  </a:extLst>
                </a:gridCol>
                <a:gridCol w="3771900">
                  <a:extLst>
                    <a:ext uri="{9D8B030D-6E8A-4147-A177-3AD203B41FA5}">
                      <a16:colId xmlns:a16="http://schemas.microsoft.com/office/drawing/2014/main" val="885276865"/>
                    </a:ext>
                  </a:extLst>
                </a:gridCol>
              </a:tblGrid>
              <a:tr h="440164">
                <a:tc gridSpan="2">
                  <a:txBody>
                    <a:bodyPr/>
                    <a:lstStyle/>
                    <a:p>
                      <a:r>
                        <a:rPr lang="en-US" sz="2600" dirty="0">
                          <a:latin typeface="Calibri" panose="020F0502020204030204" pitchFamily="34" charset="0"/>
                          <a:ea typeface="Calibri" panose="020F0502020204030204" pitchFamily="34" charset="0"/>
                          <a:cs typeface="Calibri" panose="020F0502020204030204" pitchFamily="34" charset="0"/>
                        </a:rPr>
                        <a:t>CLS Spark Virtual Institutes</a:t>
                      </a:r>
                    </a:p>
                  </a:txBody>
                  <a:tcPr marL="167640" marR="167640" marT="83820" marB="83820"/>
                </a:tc>
                <a:tc hMerge="1">
                  <a:txBody>
                    <a:bodyPr/>
                    <a:lstStyle/>
                    <a:p>
                      <a:endParaRPr lang="en-US"/>
                    </a:p>
                  </a:txBody>
                  <a:tcPr/>
                </a:tc>
                <a:extLst>
                  <a:ext uri="{0D108BD9-81ED-4DB2-BD59-A6C34878D82A}">
                    <a16:rowId xmlns:a16="http://schemas.microsoft.com/office/drawing/2014/main" val="4193688650"/>
                  </a:ext>
                </a:extLst>
              </a:tr>
              <a:tr h="440164">
                <a:tc>
                  <a:txBody>
                    <a:bodyPr/>
                    <a:lstStyle/>
                    <a:p>
                      <a:r>
                        <a:rPr lang="en-US" sz="2600" b="1" dirty="0">
                          <a:latin typeface="Calibri" panose="020F0502020204030204" pitchFamily="34" charset="0"/>
                          <a:ea typeface="Calibri" panose="020F0502020204030204" pitchFamily="34" charset="0"/>
                          <a:cs typeface="Calibri" panose="020F0502020204030204" pitchFamily="34" charset="0"/>
                        </a:rPr>
                        <a:t>Experience Level</a:t>
                      </a:r>
                    </a:p>
                  </a:txBody>
                  <a:tcPr marL="167640" marR="167640" marT="83820" marB="83820"/>
                </a:tc>
                <a:tc>
                  <a:txBody>
                    <a:bodyPr/>
                    <a:lstStyle/>
                    <a:p>
                      <a:r>
                        <a:rPr lang="en-US" sz="2600" b="1">
                          <a:latin typeface="Calibri" panose="020F0502020204030204" pitchFamily="34" charset="0"/>
                          <a:ea typeface="Calibri" panose="020F0502020204030204" pitchFamily="34" charset="0"/>
                          <a:cs typeface="Calibri" panose="020F0502020204030204" pitchFamily="34" charset="0"/>
                        </a:rPr>
                        <a:t>Languages</a:t>
                      </a:r>
                    </a:p>
                  </a:txBody>
                  <a:tcPr marL="167640" marR="167640" marT="83820" marB="83820"/>
                </a:tc>
                <a:extLst>
                  <a:ext uri="{0D108BD9-81ED-4DB2-BD59-A6C34878D82A}">
                    <a16:rowId xmlns:a16="http://schemas.microsoft.com/office/drawing/2014/main" val="4277965498"/>
                  </a:ext>
                </a:extLst>
              </a:tr>
              <a:tr h="646908">
                <a:tc>
                  <a:txBody>
                    <a:bodyPr/>
                    <a:lstStyle/>
                    <a:p>
                      <a:r>
                        <a:rPr lang="en-US" sz="2600" b="0" dirty="0">
                          <a:solidFill>
                            <a:schemeClr val="tx1"/>
                          </a:solidFill>
                          <a:latin typeface="Calibri" panose="020F0502020204030204" pitchFamily="34" charset="0"/>
                          <a:ea typeface="Calibri" panose="020F0502020204030204" pitchFamily="34" charset="0"/>
                          <a:cs typeface="Calibri" panose="020F0502020204030204" pitchFamily="34" charset="0"/>
                        </a:rPr>
                        <a:t>Open to beginners with no formal classroom experience</a:t>
                      </a:r>
                    </a:p>
                  </a:txBody>
                  <a:tcPr marL="167640" marR="167640" marT="83820" marB="83820"/>
                </a:tc>
                <a:tc>
                  <a:txBody>
                    <a:bodyPr/>
                    <a:lstStyle/>
                    <a:p>
                      <a:r>
                        <a:rPr lang="en-US" sz="2600" dirty="0">
                          <a:latin typeface="Calibri" panose="020F0502020204030204" pitchFamily="34" charset="0"/>
                          <a:ea typeface="Calibri" panose="020F0502020204030204" pitchFamily="34" charset="0"/>
                          <a:cs typeface="Calibri" panose="020F0502020204030204" pitchFamily="34" charset="0"/>
                        </a:rPr>
                        <a:t>Arabic, Chinese, Korean, and Russian</a:t>
                      </a:r>
                    </a:p>
                  </a:txBody>
                  <a:tcPr marL="167640" marR="167640" marT="83820" marB="83820"/>
                </a:tc>
                <a:extLst>
                  <a:ext uri="{0D108BD9-81ED-4DB2-BD59-A6C34878D82A}">
                    <a16:rowId xmlns:a16="http://schemas.microsoft.com/office/drawing/2014/main" val="1698235082"/>
                  </a:ext>
                </a:extLst>
              </a:tr>
              <a:tr h="1600598">
                <a:tc>
                  <a:txBody>
                    <a:bodyPr/>
                    <a:lstStyle/>
                    <a:p>
                      <a:r>
                        <a:rPr lang="en-US" sz="2600" dirty="0">
                          <a:latin typeface="Calibri" panose="020F0502020204030204" pitchFamily="34" charset="0"/>
                          <a:ea typeface="Calibri" panose="020F0502020204030204" pitchFamily="34" charset="0"/>
                          <a:cs typeface="Calibri" panose="020F0502020204030204" pitchFamily="34" charset="0"/>
                        </a:rPr>
                        <a:t>Open to beginners with no formal classroom experience and students with one year of prior study</a:t>
                      </a:r>
                    </a:p>
                  </a:txBody>
                  <a:tcPr marL="167640" marR="167640" marT="83820" marB="83820"/>
                </a:tc>
                <a:tc>
                  <a:txBody>
                    <a:bodyPr/>
                    <a:lstStyle/>
                    <a:p>
                      <a:r>
                        <a:rPr lang="en-US" sz="2600" dirty="0">
                          <a:latin typeface="Calibri" panose="020F0502020204030204" pitchFamily="34" charset="0"/>
                          <a:ea typeface="Calibri" panose="020F0502020204030204" pitchFamily="34" charset="0"/>
                          <a:cs typeface="Calibri" panose="020F0502020204030204" pitchFamily="34" charset="0"/>
                        </a:rPr>
                        <a:t>Japanese</a:t>
                      </a:r>
                    </a:p>
                  </a:txBody>
                  <a:tcPr marL="167640" marR="167640" marT="83820" marB="83820"/>
                </a:tc>
                <a:extLst>
                  <a:ext uri="{0D108BD9-81ED-4DB2-BD59-A6C34878D82A}">
                    <a16:rowId xmlns:a16="http://schemas.microsoft.com/office/drawing/2014/main" val="795593792"/>
                  </a:ext>
                </a:extLst>
              </a:tr>
            </a:tbl>
          </a:graphicData>
        </a:graphic>
      </p:graphicFrame>
    </p:spTree>
    <p:extLst>
      <p:ext uri="{BB962C8B-B14F-4D97-AF65-F5344CB8AC3E}">
        <p14:creationId xmlns:p14="http://schemas.microsoft.com/office/powerpoint/2010/main" val="2414310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Structure</a:t>
            </a:r>
          </a:p>
        </p:txBody>
      </p:sp>
      <p:sp>
        <p:nvSpPr>
          <p:cNvPr id="3" name="Content Placeholder 2"/>
          <p:cNvSpPr>
            <a:spLocks noGrp="1"/>
          </p:cNvSpPr>
          <p:nvPr>
            <p:ph idx="1"/>
          </p:nvPr>
        </p:nvSpPr>
        <p:spPr>
          <a:xfrm>
            <a:off x="5740400" y="1283231"/>
            <a:ext cx="6238240" cy="5339700"/>
          </a:xfrm>
        </p:spPr>
        <p:txBody>
          <a:bodyPr>
            <a:normAutofit/>
          </a:bodyPr>
          <a:lstStyle/>
          <a:p>
            <a:pPr>
              <a:buClr>
                <a:srgbClr val="007681"/>
              </a:buClr>
              <a:buSzPts val="2400"/>
            </a:pPr>
            <a:r>
              <a:rPr lang="en-US" dirty="0">
                <a:latin typeface="Calibri"/>
                <a:ea typeface="Calibri"/>
                <a:cs typeface="Calibri"/>
                <a:sym typeface="Calibri"/>
              </a:rPr>
              <a:t>Students participate as a </a:t>
            </a:r>
            <a:r>
              <a:rPr lang="en-US" b="1" dirty="0">
                <a:solidFill>
                  <a:srgbClr val="007681"/>
                </a:solidFill>
                <a:latin typeface="Calibri"/>
                <a:ea typeface="Calibri"/>
                <a:cs typeface="Calibri"/>
                <a:sym typeface="Calibri"/>
              </a:rPr>
              <a:t>cohort </a:t>
            </a:r>
            <a:r>
              <a:rPr lang="en-US" dirty="0">
                <a:latin typeface="Calibri"/>
                <a:ea typeface="Calibri"/>
                <a:cs typeface="Calibri"/>
                <a:sym typeface="Calibri"/>
              </a:rPr>
              <a:t>and share the same weekly schedule</a:t>
            </a:r>
            <a:endParaRPr lang="en-US" dirty="0">
              <a:ea typeface="Calibri"/>
              <a:cs typeface="Calibri"/>
            </a:endParaRPr>
          </a:p>
          <a:p>
            <a:pPr lvl="1">
              <a:buClr>
                <a:srgbClr val="007681"/>
              </a:buClr>
              <a:buSzPts val="2400"/>
            </a:pPr>
            <a:r>
              <a:rPr lang="en-US" sz="2200" b="1" dirty="0">
                <a:solidFill>
                  <a:schemeClr val="accent1"/>
                </a:solidFill>
                <a:latin typeface="Calibri"/>
                <a:ea typeface="Calibri"/>
                <a:cs typeface="Calibri"/>
                <a:sym typeface="Calibri"/>
              </a:rPr>
              <a:t>Small classes</a:t>
            </a:r>
          </a:p>
          <a:p>
            <a:pPr lvl="1">
              <a:buClr>
                <a:srgbClr val="007681"/>
              </a:buClr>
              <a:buSzPts val="2400"/>
            </a:pPr>
            <a:r>
              <a:rPr lang="en-US" sz="2200" b="1" dirty="0">
                <a:solidFill>
                  <a:schemeClr val="accent1"/>
                </a:solidFill>
                <a:latin typeface="Calibri"/>
                <a:ea typeface="Calibri"/>
                <a:cs typeface="Calibri"/>
                <a:sym typeface="Calibri"/>
              </a:rPr>
              <a:t>Individual consultations</a:t>
            </a:r>
            <a:endParaRPr lang="en-US" sz="2200" dirty="0">
              <a:latin typeface="Calibri"/>
            </a:endParaRPr>
          </a:p>
          <a:p>
            <a:pPr lvl="1">
              <a:buClr>
                <a:srgbClr val="007681"/>
              </a:buClr>
              <a:buSzPts val="2400"/>
            </a:pPr>
            <a:r>
              <a:rPr lang="en-US" sz="2200" b="1" dirty="0">
                <a:solidFill>
                  <a:schemeClr val="accent1"/>
                </a:solidFill>
                <a:latin typeface="Calibri"/>
                <a:ea typeface="Calibri"/>
                <a:cs typeface="Calibri"/>
                <a:sym typeface="Calibri"/>
              </a:rPr>
              <a:t>Peer language partner</a:t>
            </a:r>
            <a:endParaRPr lang="en-US" sz="2200" b="1" dirty="0">
              <a:solidFill>
                <a:schemeClr val="accent1"/>
              </a:solidFill>
              <a:latin typeface="Calibri"/>
            </a:endParaRPr>
          </a:p>
          <a:p>
            <a:pPr lvl="1">
              <a:buClr>
                <a:srgbClr val="007681"/>
              </a:buClr>
              <a:buSzPts val="2400"/>
            </a:pPr>
            <a:r>
              <a:rPr lang="en-US" sz="2200" b="1" dirty="0">
                <a:solidFill>
                  <a:schemeClr val="accent1"/>
                </a:solidFill>
                <a:latin typeface="Calibri"/>
                <a:ea typeface="Calibri"/>
                <a:cs typeface="Calibri"/>
                <a:sym typeface="Calibri"/>
              </a:rPr>
              <a:t>Cultural programming </a:t>
            </a:r>
          </a:p>
          <a:p>
            <a:pPr>
              <a:buClr>
                <a:srgbClr val="007681"/>
              </a:buClr>
              <a:buSzPts val="2400"/>
            </a:pPr>
            <a:r>
              <a:rPr lang="en-US" dirty="0">
                <a:latin typeface="Calibri"/>
                <a:cs typeface="Calibri"/>
                <a:sym typeface="Calibri"/>
              </a:rPr>
              <a:t>CLS Spark is intensive, highly structured </a:t>
            </a:r>
            <a:r>
              <a:rPr lang="en-US" b="1" dirty="0">
                <a:solidFill>
                  <a:schemeClr val="accent1"/>
                </a:solidFill>
                <a:latin typeface="Calibri"/>
                <a:cs typeface="Calibri"/>
                <a:sym typeface="Calibri"/>
              </a:rPr>
              <a:t>virtual international exchange</a:t>
            </a:r>
          </a:p>
        </p:txBody>
      </p:sp>
      <p:pic>
        <p:nvPicPr>
          <p:cNvPr id="4" name="Content Placeholder 7">
            <a:extLst>
              <a:ext uri="{FF2B5EF4-FFF2-40B4-BE49-F238E27FC236}">
                <a16:creationId xmlns:a16="http://schemas.microsoft.com/office/drawing/2014/main" id="{5DF1E1E7-72CC-56F8-CFF6-7070D16F4A42}"/>
              </a:ext>
            </a:extLst>
          </p:cNvPr>
          <p:cNvPicPr>
            <a:picLocks noChangeAspect="1"/>
          </p:cNvPicPr>
          <p:nvPr/>
        </p:nvPicPr>
        <p:blipFill rotWithShape="1">
          <a:blip r:embed="rId3"/>
          <a:srcRect l="7812" t="5969" r="9195" b="5969"/>
          <a:stretch/>
        </p:blipFill>
        <p:spPr>
          <a:xfrm>
            <a:off x="938328" y="1005488"/>
            <a:ext cx="4120179" cy="5829066"/>
          </a:xfrm>
          <a:prstGeom prst="rect">
            <a:avLst/>
          </a:prstGeom>
        </p:spPr>
      </p:pic>
    </p:spTree>
    <p:extLst>
      <p:ext uri="{BB962C8B-B14F-4D97-AF65-F5344CB8AC3E}">
        <p14:creationId xmlns:p14="http://schemas.microsoft.com/office/powerpoint/2010/main" val="271139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Program Benefits</a:t>
            </a:r>
          </a:p>
        </p:txBody>
      </p:sp>
      <p:sp>
        <p:nvSpPr>
          <p:cNvPr id="3" name="Content Placeholder 2"/>
          <p:cNvSpPr>
            <a:spLocks noGrp="1"/>
          </p:cNvSpPr>
          <p:nvPr>
            <p:ph idx="4294967295"/>
          </p:nvPr>
        </p:nvSpPr>
        <p:spPr>
          <a:xfrm>
            <a:off x="6036896" y="1362839"/>
            <a:ext cx="6000750" cy="5340350"/>
          </a:xfrm>
        </p:spPr>
        <p:txBody>
          <a:bodyPr>
            <a:normAutofit/>
          </a:bodyPr>
          <a:lstStyle/>
          <a:p>
            <a:pPr>
              <a:buSzPts val="2400"/>
            </a:pPr>
            <a:r>
              <a:rPr lang="en-US" dirty="0">
                <a:sym typeface="Calibri"/>
              </a:rPr>
              <a:t>Virtual instruction</a:t>
            </a:r>
          </a:p>
          <a:p>
            <a:pPr>
              <a:buSzPts val="2400"/>
            </a:pPr>
            <a:r>
              <a:rPr lang="en-US" dirty="0">
                <a:sym typeface="Calibri"/>
              </a:rPr>
              <a:t>Course materials</a:t>
            </a:r>
          </a:p>
          <a:p>
            <a:pPr>
              <a:buSzPts val="2400"/>
            </a:pPr>
            <a:r>
              <a:rPr lang="en-US" dirty="0">
                <a:sym typeface="Calibri"/>
              </a:rPr>
              <a:t>Cultural programming</a:t>
            </a:r>
          </a:p>
          <a:p>
            <a:pPr>
              <a:buSzPts val="2400"/>
            </a:pPr>
            <a:r>
              <a:rPr lang="en-US" dirty="0">
                <a:sym typeface="Calibri"/>
              </a:rPr>
              <a:t>Supplemental technology stipend</a:t>
            </a:r>
            <a:endParaRPr lang="en-US" dirty="0"/>
          </a:p>
        </p:txBody>
      </p:sp>
      <p:pic>
        <p:nvPicPr>
          <p:cNvPr id="6" name="Picture 5">
            <a:extLst>
              <a:ext uri="{FF2B5EF4-FFF2-40B4-BE49-F238E27FC236}">
                <a16:creationId xmlns:a16="http://schemas.microsoft.com/office/drawing/2014/main" id="{C02F0113-5FEA-3ED7-9FB3-E62C548C00A9}"/>
              </a:ext>
            </a:extLst>
          </p:cNvPr>
          <p:cNvPicPr>
            <a:picLocks noChangeAspect="1"/>
          </p:cNvPicPr>
          <p:nvPr/>
        </p:nvPicPr>
        <p:blipFill rotWithShape="1">
          <a:blip r:embed="rId3"/>
          <a:srcRect l="33106" r="16386"/>
          <a:stretch/>
        </p:blipFill>
        <p:spPr>
          <a:xfrm>
            <a:off x="918814" y="998337"/>
            <a:ext cx="4947140" cy="5875763"/>
          </a:xfrm>
          <a:prstGeom prst="rect">
            <a:avLst/>
          </a:prstGeom>
        </p:spPr>
      </p:pic>
    </p:spTree>
    <p:extLst>
      <p:ext uri="{BB962C8B-B14F-4D97-AF65-F5344CB8AC3E}">
        <p14:creationId xmlns:p14="http://schemas.microsoft.com/office/powerpoint/2010/main" val="1619458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solidFill>
              </a:rPr>
              <a:t>Program Benefits</a:t>
            </a:r>
          </a:p>
        </p:txBody>
      </p:sp>
      <p:sp>
        <p:nvSpPr>
          <p:cNvPr id="3" name="Content Placeholder 2"/>
          <p:cNvSpPr>
            <a:spLocks noGrp="1"/>
          </p:cNvSpPr>
          <p:nvPr>
            <p:ph idx="1"/>
          </p:nvPr>
        </p:nvSpPr>
        <p:spPr>
          <a:xfrm>
            <a:off x="1307593" y="1306103"/>
            <a:ext cx="6187716" cy="5307061"/>
          </a:xfrm>
        </p:spPr>
        <p:txBody>
          <a:bodyPr>
            <a:normAutofit/>
          </a:bodyPr>
          <a:lstStyle/>
          <a:p>
            <a:pPr hangingPunct="0"/>
            <a:r>
              <a:rPr lang="en-US" dirty="0">
                <a:latin typeface="Calibri"/>
                <a:cs typeface="Calibri"/>
              </a:rPr>
              <a:t>Make </a:t>
            </a:r>
            <a:r>
              <a:rPr lang="en-US" b="1" dirty="0">
                <a:solidFill>
                  <a:schemeClr val="accent1"/>
                </a:solidFill>
                <a:latin typeface="Calibri"/>
                <a:cs typeface="Calibri"/>
              </a:rPr>
              <a:t>substantial gains in language skills</a:t>
            </a:r>
            <a:r>
              <a:rPr lang="en-US" dirty="0">
                <a:latin typeface="Calibri"/>
                <a:cs typeface="Calibri"/>
              </a:rPr>
              <a:t>:</a:t>
            </a:r>
          </a:p>
          <a:p>
            <a:pPr lvl="1" hangingPunct="0"/>
            <a:r>
              <a:rPr lang="en-US" b="1" dirty="0">
                <a:solidFill>
                  <a:srgbClr val="007681"/>
                </a:solidFill>
                <a:latin typeface="Calibri"/>
                <a:cs typeface="Calibri"/>
              </a:rPr>
              <a:t>Two semesters’ </a:t>
            </a:r>
            <a:r>
              <a:rPr lang="en-US" dirty="0">
                <a:latin typeface="Calibri"/>
                <a:cs typeface="Calibri"/>
              </a:rPr>
              <a:t>worth of coursework (and academic credit through Bryn </a:t>
            </a:r>
            <a:r>
              <a:rPr lang="en-US" dirty="0" err="1">
                <a:latin typeface="Calibri"/>
                <a:cs typeface="Calibri"/>
              </a:rPr>
              <a:t>Mawr</a:t>
            </a:r>
            <a:r>
              <a:rPr lang="en-US" dirty="0">
                <a:latin typeface="Calibri"/>
                <a:cs typeface="Calibri"/>
              </a:rPr>
              <a:t> College)</a:t>
            </a:r>
          </a:p>
          <a:p>
            <a:pPr lvl="1" hangingPunct="0"/>
            <a:r>
              <a:rPr lang="en-US" dirty="0">
                <a:latin typeface="Calibri"/>
                <a:cs typeface="Calibri"/>
              </a:rPr>
              <a:t>Certified </a:t>
            </a:r>
            <a:r>
              <a:rPr lang="en-US" b="1" dirty="0">
                <a:solidFill>
                  <a:srgbClr val="007681"/>
                </a:solidFill>
                <a:latin typeface="Calibri"/>
                <a:cs typeface="Calibri"/>
              </a:rPr>
              <a:t>OPI certificate </a:t>
            </a:r>
            <a:r>
              <a:rPr lang="en-US" dirty="0">
                <a:latin typeface="Calibri"/>
                <a:cs typeface="Calibri"/>
              </a:rPr>
              <a:t>to demonstrate language proficiency</a:t>
            </a:r>
          </a:p>
          <a:p>
            <a:pPr lvl="1" hangingPunct="0"/>
            <a:r>
              <a:rPr lang="en-US" sz="2000" dirty="0">
                <a:latin typeface="Calibri"/>
                <a:cs typeface="Calibri"/>
              </a:rPr>
              <a:t>CLS Spark participants are automatic </a:t>
            </a:r>
            <a:r>
              <a:rPr lang="en-US" sz="2000" b="1" dirty="0">
                <a:solidFill>
                  <a:schemeClr val="accent1"/>
                </a:solidFill>
                <a:latin typeface="Calibri"/>
                <a:cs typeface="Calibri"/>
              </a:rPr>
              <a:t>semi-finalists for the 2026 CLS Program</a:t>
            </a:r>
            <a:r>
              <a:rPr lang="en-US" sz="2000" dirty="0">
                <a:latin typeface="Calibri"/>
                <a:cs typeface="Calibri"/>
              </a:rPr>
              <a:t> overseas institutes</a:t>
            </a:r>
          </a:p>
        </p:txBody>
      </p:sp>
      <p:pic>
        <p:nvPicPr>
          <p:cNvPr id="5" name="Picture 4" descr="A group of people sitting at a table with food&#10;&#10;Description automatically generated">
            <a:extLst>
              <a:ext uri="{FF2B5EF4-FFF2-40B4-BE49-F238E27FC236}">
                <a16:creationId xmlns:a16="http://schemas.microsoft.com/office/drawing/2014/main" id="{35DA6308-CED1-400D-B514-8F87620D71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11727" y="1014074"/>
            <a:ext cx="4380273" cy="5840361"/>
          </a:xfrm>
          <a:prstGeom prst="rect">
            <a:avLst/>
          </a:prstGeom>
        </p:spPr>
      </p:pic>
    </p:spTree>
    <p:extLst>
      <p:ext uri="{BB962C8B-B14F-4D97-AF65-F5344CB8AC3E}">
        <p14:creationId xmlns:p14="http://schemas.microsoft.com/office/powerpoint/2010/main" val="112708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solidFill>
              </a:rPr>
              <a:t>Advance Your Career!</a:t>
            </a:r>
          </a:p>
        </p:txBody>
      </p:sp>
      <p:sp>
        <p:nvSpPr>
          <p:cNvPr id="3" name="Content Placeholder 2"/>
          <p:cNvSpPr>
            <a:spLocks noGrp="1"/>
          </p:cNvSpPr>
          <p:nvPr>
            <p:ph idx="1"/>
          </p:nvPr>
        </p:nvSpPr>
        <p:spPr>
          <a:xfrm>
            <a:off x="1307593" y="1306103"/>
            <a:ext cx="4974674" cy="5307061"/>
          </a:xfrm>
        </p:spPr>
        <p:txBody>
          <a:bodyPr>
            <a:normAutofit/>
          </a:bodyPr>
          <a:lstStyle/>
          <a:p>
            <a:pPr hangingPunct="0"/>
            <a:r>
              <a:rPr lang="en-US" b="1" dirty="0">
                <a:solidFill>
                  <a:schemeClr val="accent1"/>
                </a:solidFill>
                <a:latin typeface="Calibri"/>
                <a:cs typeface="Calibri"/>
              </a:rPr>
              <a:t>Advance your career</a:t>
            </a:r>
            <a:r>
              <a:rPr lang="en-US" b="1" dirty="0">
                <a:latin typeface="Calibri"/>
                <a:cs typeface="Calibri"/>
              </a:rPr>
              <a:t>:</a:t>
            </a:r>
          </a:p>
          <a:p>
            <a:pPr lvl="1" hangingPunct="0"/>
            <a:r>
              <a:rPr lang="en-US" dirty="0">
                <a:latin typeface="Calibri"/>
                <a:cs typeface="Calibri"/>
              </a:rPr>
              <a:t>U.S. companies give </a:t>
            </a:r>
            <a:r>
              <a:rPr lang="en-US" b="1" dirty="0">
                <a:solidFill>
                  <a:srgbClr val="007681"/>
                </a:solidFill>
                <a:latin typeface="Calibri"/>
                <a:cs typeface="Calibri"/>
              </a:rPr>
              <a:t>advantage to candidates with language skills</a:t>
            </a:r>
          </a:p>
          <a:p>
            <a:pPr lvl="1" hangingPunct="0"/>
            <a:r>
              <a:rPr lang="en-US" dirty="0">
                <a:latin typeface="Calibri"/>
                <a:cs typeface="Calibri"/>
              </a:rPr>
              <a:t>Build experience in problem solving, adaptability, and other </a:t>
            </a:r>
            <a:r>
              <a:rPr lang="en-US" b="1" dirty="0">
                <a:solidFill>
                  <a:srgbClr val="007681"/>
                </a:solidFill>
                <a:latin typeface="Calibri"/>
                <a:cs typeface="Calibri"/>
              </a:rPr>
              <a:t>employable skills</a:t>
            </a:r>
          </a:p>
          <a:p>
            <a:pPr lvl="1" hangingPunct="0"/>
            <a:r>
              <a:rPr lang="en-US" dirty="0">
                <a:latin typeface="Calibri"/>
                <a:cs typeface="Calibri"/>
              </a:rPr>
              <a:t>CLS Program and Department of State International Exchange </a:t>
            </a:r>
            <a:r>
              <a:rPr lang="en-US" b="1" dirty="0">
                <a:solidFill>
                  <a:srgbClr val="007681"/>
                </a:solidFill>
                <a:latin typeface="Calibri"/>
                <a:cs typeface="Calibri"/>
              </a:rPr>
              <a:t>alumni networks and resources</a:t>
            </a:r>
          </a:p>
          <a:p>
            <a:pPr lvl="1" hangingPunct="0"/>
            <a:r>
              <a:rPr lang="en-US" b="1" dirty="0">
                <a:solidFill>
                  <a:srgbClr val="007681"/>
                </a:solidFill>
                <a:latin typeface="Calibri"/>
                <a:cs typeface="Calibri"/>
              </a:rPr>
              <a:t>Non-competitive eligibility </a:t>
            </a:r>
            <a:r>
              <a:rPr lang="en-US" dirty="0">
                <a:latin typeface="Calibri"/>
                <a:cs typeface="Calibri"/>
              </a:rPr>
              <a:t>(NCE) for federal government positions </a:t>
            </a:r>
          </a:p>
        </p:txBody>
      </p:sp>
      <p:pic>
        <p:nvPicPr>
          <p:cNvPr id="6" name="Picture 5" descr="A couple of women looking at a phone&#10;&#10;Description automatically generated with low confidence">
            <a:extLst>
              <a:ext uri="{FF2B5EF4-FFF2-40B4-BE49-F238E27FC236}">
                <a16:creationId xmlns:a16="http://schemas.microsoft.com/office/drawing/2014/main" id="{8DEDD3FC-FD88-F54A-8A84-FBAAD4A9C5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18115" y="1012435"/>
            <a:ext cx="5773885" cy="5307061"/>
          </a:xfrm>
          <a:prstGeom prst="rect">
            <a:avLst/>
          </a:prstGeom>
        </p:spPr>
      </p:pic>
    </p:spTree>
    <p:extLst>
      <p:ext uri="{BB962C8B-B14F-4D97-AF65-F5344CB8AC3E}">
        <p14:creationId xmlns:p14="http://schemas.microsoft.com/office/powerpoint/2010/main" val="91728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solidFill>
              </a:rPr>
              <a:t>Eligibility</a:t>
            </a:r>
          </a:p>
        </p:txBody>
      </p:sp>
      <p:sp>
        <p:nvSpPr>
          <p:cNvPr id="3" name="Content Placeholder 2"/>
          <p:cNvSpPr>
            <a:spLocks noGrp="1"/>
          </p:cNvSpPr>
          <p:nvPr>
            <p:ph idx="1"/>
          </p:nvPr>
        </p:nvSpPr>
        <p:spPr>
          <a:xfrm>
            <a:off x="1320446" y="1408783"/>
            <a:ext cx="5871189" cy="5047869"/>
          </a:xfrm>
        </p:spPr>
        <p:txBody>
          <a:bodyPr>
            <a:normAutofit/>
          </a:bodyPr>
          <a:lstStyle/>
          <a:p>
            <a:pPr>
              <a:buFont typeface="Arial" panose="020B0604020202020204" pitchFamily="34" charset="0"/>
              <a:buChar char="•"/>
            </a:pPr>
            <a:r>
              <a:rPr lang="en-US" dirty="0"/>
              <a:t>U.S. citizen or national</a:t>
            </a:r>
          </a:p>
          <a:p>
            <a:pPr>
              <a:lnSpc>
                <a:spcPct val="110000"/>
              </a:lnSpc>
              <a:buSzPts val="2400"/>
              <a:buFont typeface="Arial" panose="020B0604020202020204" pitchFamily="34" charset="0"/>
              <a:buChar char="•"/>
            </a:pPr>
            <a:r>
              <a:rPr lang="en-US" dirty="0">
                <a:sym typeface="Calibri"/>
              </a:rPr>
              <a:t>Enrolled in a degree-seeking program at a U.S. based institution </a:t>
            </a:r>
            <a:endParaRPr lang="en-US" dirty="0"/>
          </a:p>
          <a:p>
            <a:pPr>
              <a:lnSpc>
                <a:spcPct val="110000"/>
              </a:lnSpc>
              <a:buSzPts val="2400"/>
              <a:buFont typeface="Arial" panose="020B0604020202020204" pitchFamily="34" charset="0"/>
              <a:buChar char="•"/>
            </a:pPr>
            <a:r>
              <a:rPr lang="en-US" dirty="0">
                <a:sym typeface="Calibri"/>
              </a:rPr>
              <a:t>Must be earning an undergraduate (associate, bachelor's) degree</a:t>
            </a:r>
            <a:endParaRPr lang="en-US" dirty="0"/>
          </a:p>
          <a:p>
            <a:pPr lvl="0">
              <a:lnSpc>
                <a:spcPct val="110000"/>
              </a:lnSpc>
              <a:buSzPts val="2400"/>
              <a:buFont typeface="Arial" panose="020B0604020202020204" pitchFamily="34" charset="0"/>
              <a:buChar char="•"/>
            </a:pPr>
            <a:r>
              <a:rPr lang="en-US" dirty="0">
                <a:sym typeface="Calibri"/>
              </a:rPr>
              <a:t>Graduating seniors are eligible</a:t>
            </a:r>
            <a:endParaRPr lang="en-US" dirty="0"/>
          </a:p>
          <a:p>
            <a:pPr lvl="0">
              <a:lnSpc>
                <a:spcPct val="110000"/>
              </a:lnSpc>
              <a:buSzPts val="2400"/>
              <a:buFont typeface="Arial" panose="020B0604020202020204" pitchFamily="34" charset="0"/>
              <a:buChar char="•"/>
            </a:pPr>
            <a:r>
              <a:rPr lang="en-US" dirty="0">
                <a:sym typeface="Calibri"/>
              </a:rPr>
              <a:t>No GPA requirement</a:t>
            </a:r>
            <a:endParaRPr lang="en-US" dirty="0"/>
          </a:p>
        </p:txBody>
      </p:sp>
      <p:pic>
        <p:nvPicPr>
          <p:cNvPr id="4" name="Picture 3" descr="A person wearing headphones and holding a piece of paper&#10;&#10;Description automatically generated with medium confidence">
            <a:extLst>
              <a:ext uri="{FF2B5EF4-FFF2-40B4-BE49-F238E27FC236}">
                <a16:creationId xmlns:a16="http://schemas.microsoft.com/office/drawing/2014/main" id="{EEB4A173-94CF-99AD-1C84-637D7A8F5AA3}"/>
              </a:ext>
            </a:extLst>
          </p:cNvPr>
          <p:cNvPicPr>
            <a:picLocks noChangeAspect="1"/>
          </p:cNvPicPr>
          <p:nvPr/>
        </p:nvPicPr>
        <p:blipFill rotWithShape="1">
          <a:blip r:embed="rId3"/>
          <a:srcRect t="9096" r="6837"/>
          <a:stretch/>
        </p:blipFill>
        <p:spPr>
          <a:xfrm>
            <a:off x="7616752" y="1026232"/>
            <a:ext cx="4468077" cy="5812970"/>
          </a:xfrm>
          <a:prstGeom prst="rect">
            <a:avLst/>
          </a:prstGeom>
        </p:spPr>
      </p:pic>
    </p:spTree>
    <p:extLst>
      <p:ext uri="{BB962C8B-B14F-4D97-AF65-F5344CB8AC3E}">
        <p14:creationId xmlns:p14="http://schemas.microsoft.com/office/powerpoint/2010/main" val="3927499760"/>
      </p:ext>
    </p:extLst>
  </p:cSld>
  <p:clrMapOvr>
    <a:masterClrMapping/>
  </p:clrMapOvr>
</p:sld>
</file>

<file path=ppt/theme/theme1.xml><?xml version="1.0" encoding="utf-8"?>
<a:theme xmlns:a="http://schemas.openxmlformats.org/drawingml/2006/main" name="Frame">
  <a:themeElements>
    <a:clrScheme name="CLS">
      <a:dk1>
        <a:sysClr val="windowText" lastClr="000000"/>
      </a:dk1>
      <a:lt1>
        <a:sysClr val="window" lastClr="FFFFFF"/>
      </a:lt1>
      <a:dk2>
        <a:srgbClr val="183859"/>
      </a:dk2>
      <a:lt2>
        <a:srgbClr val="EEECE1"/>
      </a:lt2>
      <a:accent1>
        <a:srgbClr val="007681"/>
      </a:accent1>
      <a:accent2>
        <a:srgbClr val="AF6D04"/>
      </a:accent2>
      <a:accent3>
        <a:srgbClr val="00AFD7"/>
      </a:accent3>
      <a:accent4>
        <a:srgbClr val="F1C400"/>
      </a:accent4>
      <a:accent5>
        <a:srgbClr val="B1B3B3"/>
      </a:accent5>
      <a:accent6>
        <a:srgbClr val="FF6A13"/>
      </a:accent6>
      <a:hlink>
        <a:srgbClr val="007681"/>
      </a:hlink>
      <a:folHlink>
        <a:srgbClr val="00AFD7"/>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2FBBD41F204488A2AA92945B8DF9B" ma:contentTypeVersion="20" ma:contentTypeDescription="Create a new document." ma:contentTypeScope="" ma:versionID="0585e6ae08a89d106e2e18a09c7d156b">
  <xsd:schema xmlns:xsd="http://www.w3.org/2001/XMLSchema" xmlns:xs="http://www.w3.org/2001/XMLSchema" xmlns:p="http://schemas.microsoft.com/office/2006/metadata/properties" xmlns:ns2="1f6e2fbe-aa0d-44af-b8cf-d7859a3871bb" xmlns:ns3="b71313da-9a79-4af3-b35b-92675966f41d" targetNamespace="http://schemas.microsoft.com/office/2006/metadata/properties" ma:root="true" ma:fieldsID="d92529595bbefe6e4c52c6a38ca664c6" ns2:_="" ns3:_="">
    <xsd:import namespace="1f6e2fbe-aa0d-44af-b8cf-d7859a3871bb"/>
    <xsd:import namespace="b71313da-9a79-4af3-b35b-92675966f4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6e2fbe-aa0d-44af-b8cf-d7859a3871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a7244e5-adc1-4228-ab64-786b6954c2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Notes" ma:index="25" nillable="true" ma:displayName="Notes" ma:description="qq" ma:format="Dropdown" ma:internalName="Notes">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1313da-9a79-4af3-b35b-92675966f41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c1b3099-7a38-4643-8a25-e004050f397e}" ma:internalName="TaxCatchAll" ma:showField="CatchAllData" ma:web="b71313da-9a79-4af3-b35b-92675966f4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71313da-9a79-4af3-b35b-92675966f41d" xsi:nil="true"/>
    <lcf76f155ced4ddcb4097134ff3c332f xmlns="1f6e2fbe-aa0d-44af-b8cf-d7859a3871bb">
      <Terms xmlns="http://schemas.microsoft.com/office/infopath/2007/PartnerControls"/>
    </lcf76f155ced4ddcb4097134ff3c332f>
    <Notes xmlns="1f6e2fbe-aa0d-44af-b8cf-d7859a3871bb" xsi:nil="true"/>
  </documentManagement>
</p:properties>
</file>

<file path=customXml/itemProps1.xml><?xml version="1.0" encoding="utf-8"?>
<ds:datastoreItem xmlns:ds="http://schemas.openxmlformats.org/officeDocument/2006/customXml" ds:itemID="{383D858B-E1B6-453F-A2F8-B932532CCC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6e2fbe-aa0d-44af-b8cf-d7859a3871bb"/>
    <ds:schemaRef ds:uri="b71313da-9a79-4af3-b35b-92675966f4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612162-134F-4883-9ABB-BCB0FCE544E5}">
  <ds:schemaRefs>
    <ds:schemaRef ds:uri="http://schemas.microsoft.com/sharepoint/v3/contenttype/forms"/>
  </ds:schemaRefs>
</ds:datastoreItem>
</file>

<file path=customXml/itemProps3.xml><?xml version="1.0" encoding="utf-8"?>
<ds:datastoreItem xmlns:ds="http://schemas.openxmlformats.org/officeDocument/2006/customXml" ds:itemID="{04C5B794-93BF-40B6-9593-F5AEBEBE3B6C}">
  <ds:schemaRefs>
    <ds:schemaRef ds:uri="1f6e2fbe-aa0d-44af-b8cf-d7859a3871bb"/>
    <ds:schemaRef ds:uri="http://schemas.microsoft.com/office/2006/metadata/properties"/>
    <ds:schemaRef ds:uri="http://schemas.microsoft.com/office/2006/documentManagement/types"/>
    <ds:schemaRef ds:uri="b71313da-9a79-4af3-b35b-92675966f41d"/>
    <ds:schemaRef ds:uri="http://purl.org/dc/term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TM03457475[[fn=Frame]]</Template>
  <TotalTime>46</TotalTime>
  <Words>568</Words>
  <Application>Microsoft Office PowerPoint</Application>
  <PresentationFormat>Widescreen</PresentationFormat>
  <Paragraphs>109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Frame</vt:lpstr>
      <vt:lpstr>PowerPoint Presentation</vt:lpstr>
      <vt:lpstr>CLS Spark</vt:lpstr>
      <vt:lpstr>What is CLS Spark?</vt:lpstr>
      <vt:lpstr>Languages Offered</vt:lpstr>
      <vt:lpstr>Structure</vt:lpstr>
      <vt:lpstr>Program Benefits</vt:lpstr>
      <vt:lpstr>Program Benefits</vt:lpstr>
      <vt:lpstr>Advance Your Career!</vt:lpstr>
      <vt:lpstr>Eligibility</vt:lpstr>
      <vt:lpstr>An Opportunity for Everyone</vt:lpstr>
      <vt:lpstr>CLS Spark—Essays &amp; Criteria</vt:lpstr>
      <vt:lpstr>Resources! </vt:lpstr>
      <vt:lpstr>Apply for Summer 2025</vt:lpstr>
      <vt:lpstr>Stay in Touch</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CLS Program</dc:title>
  <dc:creator>Natalie Spencer</dc:creator>
  <cp:lastModifiedBy>Caitlin Ting</cp:lastModifiedBy>
  <cp:revision>171</cp:revision>
  <cp:lastPrinted>2018-09-27T17:44:50Z</cp:lastPrinted>
  <dcterms:created xsi:type="dcterms:W3CDTF">2018-09-11T18:02:46Z</dcterms:created>
  <dcterms:modified xsi:type="dcterms:W3CDTF">2024-09-22T21:09:41Z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0x01010080B2FBBD41F204488A2AA92945B8DF9B</vt:lpwstr>
  </property>
  <property fmtid="{D5CDD505-2E9C-101B-9397-08002B2CF9AE}" pid="3" name="MediaServiceImageTags">
    <vt:lpwstr/>
  </property>
</Properties>
</file>