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4"/>
  </p:sldMasterIdLst>
  <p:notesMasterIdLst>
    <p:notesMasterId r:id="rId20"/>
  </p:notesMasterIdLst>
  <p:handoutMasterIdLst>
    <p:handoutMasterId r:id="rId21"/>
  </p:handoutMasterIdLst>
  <p:sldIdLst>
    <p:sldId id="256" r:id="rId5"/>
    <p:sldId id="415" r:id="rId6"/>
    <p:sldId id="257" r:id="rId7"/>
    <p:sldId id="418" r:id="rId8"/>
    <p:sldId id="451" r:id="rId9"/>
    <p:sldId id="309" r:id="rId10"/>
    <p:sldId id="419" r:id="rId11"/>
    <p:sldId id="420" r:id="rId12"/>
    <p:sldId id="421" r:id="rId13"/>
    <p:sldId id="422" r:id="rId14"/>
    <p:sldId id="423" r:id="rId15"/>
    <p:sldId id="270" r:id="rId16"/>
    <p:sldId id="274" r:id="rId17"/>
    <p:sldId id="275" r:id="rId18"/>
    <p:sldId id="272" r:id="rId19"/>
  </p:sldIdLst>
  <p:sldSz cx="12192000" cy="6858000"/>
  <p:notesSz cx="7010400" cy="9296400"/>
  <p:embeddedFontLst>
    <p:embeddedFont>
      <p:font typeface="Corbel" panose="020B0503020204020204" pitchFamily="34" charset="0"/>
      <p:regular r:id="rId22"/>
      <p:bold r:id="rId23"/>
      <p:italic r:id="rId24"/>
      <p:boldItalic r:id="rId25"/>
    </p:embeddedFont>
    <p:embeddedFont>
      <p:font typeface="Proxima Nova" panose="020B0604020202020204" charset="0"/>
      <p:regular r:id="rId26"/>
      <p:bold r:id="rId27"/>
      <p:italic r:id="rId28"/>
      <p:boldItalic r:id="rId29"/>
    </p:embeddedFont>
    <p:embeddedFont>
      <p:font typeface="Wingdings 2" panose="050201020105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8FB71B-5E93-AA24-7C7B-D8E0DFC33882}" name="Jeanette Owen" initials="JO" userId="S::jowen@americancouncils.org::5ee4ac10-af36-49db-8333-3fbf24403c42" providerId="AD"/>
  <p188:author id="{E1D97F40-F5EE-09CF-926D-0D5AC7E1708B}" name="Caitlin Ting" initials="CT" userId="S::cting@americancouncils.org::aba28b0c-970d-4302-92fe-7e91bd67caf1" providerId="AD"/>
  <p188:author id="{53CE2C53-DA27-4C3B-8F54-F73823DB17F4}" name="Rori DiFiore" initials="RD" userId="S::rdifiore@americancouncils.org::d1a99d4e-9b41-4284-bb84-441176727a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009CAC"/>
    <a:srgbClr val="00A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CD840-DCCA-D59B-3B8C-E2D477D82917}" v="9" dt="2024-09-22T20:51:30.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EDA157-D320-46B7-AF51-CE9B39FB365F}" type="datetimeFigureOut">
              <a:rPr lang="en-US" smtClean="0"/>
              <a:t>9/22/2024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10CB32-4B20-44EA-B287-0747017C3968}" type="slidenum">
              <a:rPr lang="en-US" smtClean="0"/>
              <a:t>‹#›</a:t>
            </a:fld>
            <a:endParaRPr lang="en-US"/>
          </a:p>
        </p:txBody>
      </p:sp>
    </p:spTree>
    <p:extLst>
      <p:ext uri="{BB962C8B-B14F-4D97-AF65-F5344CB8AC3E}">
        <p14:creationId xmlns:p14="http://schemas.microsoft.com/office/powerpoint/2010/main" val="1122715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984119-22DE-4ED2-8641-E432B2692E7F}" type="datetimeFigureOut">
              <a:rPr lang="en-US" smtClean="0"/>
              <a:t>9/22/2024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33D199-F655-48B3-8337-1DD7751BC269}" type="slidenum">
              <a:rPr lang="en-US" smtClean="0"/>
              <a:t>‹#›</a:t>
            </a:fld>
            <a:endParaRPr lang="en-US"/>
          </a:p>
        </p:txBody>
      </p:sp>
    </p:spTree>
    <p:extLst>
      <p:ext uri="{BB962C8B-B14F-4D97-AF65-F5344CB8AC3E}">
        <p14:creationId xmlns:p14="http://schemas.microsoft.com/office/powerpoint/2010/main" val="409940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Thanks for joining us to learn about the 2025 Critical Language Scholarship Program and application. We are excited that you are considering applying to the CLS Program for next summer!</a:t>
            </a:r>
          </a:p>
          <a:p>
            <a:r>
              <a:rPr lang="en-US" dirty="0"/>
              <a:t>The CLS Program is a program of the U.S. Department of State, with funding provided by the U.S. Government, and supported.</a:t>
            </a:r>
          </a:p>
        </p:txBody>
      </p:sp>
      <p:sp>
        <p:nvSpPr>
          <p:cNvPr id="4" name="Slide Number Placeholder 3"/>
          <p:cNvSpPr>
            <a:spLocks noGrp="1"/>
          </p:cNvSpPr>
          <p:nvPr>
            <p:ph type="sldNum" sz="quarter" idx="10"/>
          </p:nvPr>
        </p:nvSpPr>
        <p:spPr/>
        <p:txBody>
          <a:bodyPr/>
          <a:lstStyle/>
          <a:p>
            <a:fld id="{7F33D199-F655-48B3-8337-1DD7751BC269}" type="slidenum">
              <a:rPr lang="en-US" smtClean="0"/>
              <a:t>1</a:t>
            </a:fld>
            <a:endParaRPr lang="en-US"/>
          </a:p>
        </p:txBody>
      </p:sp>
    </p:spTree>
    <p:extLst>
      <p:ext uri="{BB962C8B-B14F-4D97-AF65-F5344CB8AC3E}">
        <p14:creationId xmlns:p14="http://schemas.microsoft.com/office/powerpoint/2010/main" val="375193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cohorts represent the breadth of the United States, with students coming from all different academic backgrounds, fields, degree programs – and different levels of experience with language and travel.</a:t>
            </a:r>
          </a:p>
          <a:p>
            <a:r>
              <a:rPr lang="en-US" dirty="0"/>
              <a:t>We actively recruit students from all 50 states and from groups underrepresented in study abroad, including students of color, students with disabilities, students from community colleges, and non-traditional students.</a:t>
            </a:r>
            <a:endParaRPr lang="en-US" dirty="0">
              <a:cs typeface="Calibri"/>
            </a:endParaRPr>
          </a:p>
          <a:p>
            <a:r>
              <a:rPr lang="en-US" dirty="0"/>
              <a:t>The CLS Program is a great opportunity for all students, and we work year-round with the Department of State and our partner institutions to ensure that inclusive support structures are in place to ensure a safe and successful summer for all scholars.</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11</a:t>
            </a:fld>
            <a:endParaRPr lang="en-US"/>
          </a:p>
        </p:txBody>
      </p:sp>
    </p:spTree>
    <p:extLst>
      <p:ext uri="{BB962C8B-B14F-4D97-AF65-F5344CB8AC3E}">
        <p14:creationId xmlns:p14="http://schemas.microsoft.com/office/powerpoint/2010/main" val="268055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for the 2025 CLS Program includes three short-answer essays and a personal statement. There is no letter of recommendation requirement. </a:t>
            </a:r>
          </a:p>
          <a:p>
            <a:r>
              <a:rPr lang="en-US" dirty="0"/>
              <a:t>The first essay addresses </a:t>
            </a:r>
            <a:r>
              <a:rPr lang="en-US" b="1" dirty="0"/>
              <a:t>citizen diplomacy</a:t>
            </a:r>
            <a:r>
              <a:rPr lang="en-US" dirty="0"/>
              <a:t> and </a:t>
            </a:r>
            <a:r>
              <a:rPr lang="en-US" b="1" dirty="0"/>
              <a:t>mutual understanding</a:t>
            </a:r>
            <a:r>
              <a:rPr lang="en-US" dirty="0"/>
              <a:t>. A key goal of the CLS Program is to increase and broaden the number of Americans who study and speak critical languages in order to develop mutual understanding between the people of the United States and people of other countries. With the goal of mutual understanding, CLS scholars are responsible for representing the United States as citizen diplomats in their host communities. In this essay, applicants should address how their experiences, perspectives, and/or background will contribute to their role as a citizen diplomat and the overarching mission of building mutual understanding. Additionally, applicants should explain how they plan to contribute to the mission of building mutual understanding and represent their host community upon returning to the United States. </a:t>
            </a:r>
            <a:endParaRPr lang="en-US" dirty="0">
              <a:cs typeface="Calibri"/>
            </a:endParaRPr>
          </a:p>
          <a:p>
            <a:r>
              <a:rPr lang="en-US" dirty="0"/>
              <a:t>The second short-answer essay addresses </a:t>
            </a:r>
            <a:r>
              <a:rPr lang="en-US" b="1" dirty="0"/>
              <a:t>preparation for the program</a:t>
            </a:r>
            <a:r>
              <a:rPr lang="en-US" dirty="0"/>
              <a:t>. Studying abroad requires resilience, openness, sensitivity, and adaptability. Applicants should discuss what challenges they anticipate while on the CLS Program and how they plan to succeed by drawing on examples of how they’ve overcome challenges in the past. </a:t>
            </a:r>
            <a:endParaRPr lang="en-US" dirty="0">
              <a:cs typeface="Calibri"/>
            </a:endParaRPr>
          </a:p>
          <a:p>
            <a:r>
              <a:rPr lang="en-US" dirty="0"/>
              <a:t>The third short-essay addresses </a:t>
            </a:r>
            <a:r>
              <a:rPr lang="en-US" b="1" dirty="0"/>
              <a:t>commitment to language study</a:t>
            </a:r>
            <a:r>
              <a:rPr lang="en-US" dirty="0"/>
              <a:t>. Here, applicants should explain what opportunities, if any, they have taken advantage of in pursuit of studying their target language; how CLS fits into their plan to develop proficiency in their target language; and how they will continue to study and engage with their language after the program. </a:t>
            </a:r>
            <a:endParaRPr lang="en-US" dirty="0">
              <a:cs typeface="Calibri"/>
            </a:endParaRPr>
          </a:p>
          <a:p>
            <a:r>
              <a:rPr lang="en-US" b="1" dirty="0"/>
              <a:t>Presenter 1: </a:t>
            </a:r>
            <a:r>
              <a:rPr lang="en-US" dirty="0"/>
              <a:t>In the personal statement, applicants need to articulate their interest in the target language, their long-term academic and career goals, how the CLS Program is central in achieving those goals, and what qualities, perspectives, and/or experiences make them a good candidate for the program. </a:t>
            </a:r>
            <a:endParaRPr lang="en-US" dirty="0">
              <a:cs typeface="Calibri"/>
            </a:endParaRPr>
          </a:p>
          <a:p>
            <a:r>
              <a:rPr lang="en-US" dirty="0"/>
              <a:t>A full list of selection criteria for applicants can be found on our website at c-l-scholarship [dot] org [forward slash] applicants [forward slash] selection. </a:t>
            </a:r>
            <a:endParaRPr lang="en-US" dirty="0">
              <a:cs typeface="Calibri"/>
            </a:endParaRPr>
          </a:p>
          <a:p>
            <a:pPr marL="0" marR="0">
              <a:lnSpc>
                <a:spcPct val="107000"/>
              </a:lnSpc>
              <a:spcBef>
                <a:spcPts val="0"/>
              </a:spcBef>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12</a:t>
            </a:fld>
            <a:endParaRPr lang="en-US"/>
          </a:p>
        </p:txBody>
      </p:sp>
    </p:spTree>
    <p:extLst>
      <p:ext uri="{BB962C8B-B14F-4D97-AF65-F5344CB8AC3E}">
        <p14:creationId xmlns:p14="http://schemas.microsoft.com/office/powerpoint/2010/main" val="32229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checking out our short videos on the application timeline and selection process, as well as our application tips video which talks you through how to craft strong responses to each of the essay prompts.</a:t>
            </a:r>
          </a:p>
          <a:p>
            <a:r>
              <a:rPr lang="en-US" dirty="0"/>
              <a:t>We strongly recommend reaching out to professors and trusted resources on your campus for help with your application. Faculty and instructors might have ideas for areas of international interest in your field. A writing center, fellowship or scholarship office, study abroad office, or honors program may be good places to start to get feedback on your essays. </a:t>
            </a:r>
            <a:endParaRPr lang="en-US" dirty="0">
              <a:cs typeface="Calibri"/>
            </a:endParaRPr>
          </a:p>
          <a:p>
            <a:pPr marL="0" marR="0">
              <a:lnSpc>
                <a:spcPct val="107000"/>
              </a:lnSpc>
              <a:spcBef>
                <a:spcPts val="0"/>
              </a:spcBef>
              <a:spcAft>
                <a:spcPts val="8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13</a:t>
            </a:fld>
            <a:endParaRPr lang="en-US"/>
          </a:p>
        </p:txBody>
      </p:sp>
    </p:spTree>
    <p:extLst>
      <p:ext uri="{BB962C8B-B14F-4D97-AF65-F5344CB8AC3E}">
        <p14:creationId xmlns:p14="http://schemas.microsoft.com/office/powerpoint/2010/main" val="232069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for the 2025 CLS Program will open in early October/is already open and will close on November 19 at 8 PM ET or 5 PM PT. We recommend submitting well in advance of the deadline to avoid any last-minute computer glitches that might prevent you from submitting on time! </a:t>
            </a:r>
          </a:p>
          <a:p>
            <a:r>
              <a:rPr lang="en-US" dirty="0"/>
              <a:t>By late January, every applicant will be notified by email of whether they will advance to the second round of selection. </a:t>
            </a:r>
            <a:endParaRPr lang="en-US" dirty="0">
              <a:cs typeface="Calibri"/>
            </a:endParaRPr>
          </a:p>
          <a:p>
            <a:r>
              <a:rPr lang="en-US" dirty="0"/>
              <a:t>Those who advance to the second round can expect to be notified by early March of whether they have been selected for the award. Students who are selected for the award will have about two weeks to either accept or decline the offer, at which point declined awards will be offered to alternate candidates. </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14</a:t>
            </a:fld>
            <a:endParaRPr lang="en-US"/>
          </a:p>
        </p:txBody>
      </p:sp>
    </p:spTree>
    <p:extLst>
      <p:ext uri="{BB962C8B-B14F-4D97-AF65-F5344CB8AC3E}">
        <p14:creationId xmlns:p14="http://schemas.microsoft.com/office/powerpoint/2010/main" val="264514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will be offering alumni panels at the end of September and webinars on CLS Spark and this year’s languages throughout October and weekly office hours until mid-November. You can register for these virtual events and more at c-l-scholarship [dot] org [forward slash] events.</a:t>
            </a:r>
          </a:p>
          <a:p>
            <a:r>
              <a:rPr lang="en-US" dirty="0"/>
              <a:t>We also encourage you to follow CLS on social media! There you can find alumni stories, tips on crafting a compelling application and stay up to date on program announcements. </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15</a:t>
            </a:fld>
            <a:endParaRPr lang="en-US"/>
          </a:p>
        </p:txBody>
      </p:sp>
    </p:spTree>
    <p:extLst>
      <p:ext uri="{BB962C8B-B14F-4D97-AF65-F5344CB8AC3E}">
        <p14:creationId xmlns:p14="http://schemas.microsoft.com/office/powerpoint/2010/main" val="249312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US" dirty="0"/>
              <a:t>Thank you again for taking the time to join us this afternoon. We’ll go through questions in the order they’ve come in through the Q&amp;A window, but we also want to point out that you can call or email us if you have questions about the program or the application. </a:t>
            </a:r>
          </a:p>
        </p:txBody>
      </p:sp>
      <p:sp>
        <p:nvSpPr>
          <p:cNvPr id="4" name="Slide Number Placeholder 3"/>
          <p:cNvSpPr>
            <a:spLocks noGrp="1"/>
          </p:cNvSpPr>
          <p:nvPr>
            <p:ph type="sldNum" sz="quarter" idx="5"/>
          </p:nvPr>
        </p:nvSpPr>
        <p:spPr/>
        <p:txBody>
          <a:bodyPr/>
          <a:lstStyle/>
          <a:p>
            <a:fld id="{7F33D199-F655-48B3-8337-1DD7751BC269}" type="slidenum">
              <a:rPr lang="en-US" smtClean="0"/>
              <a:t>16</a:t>
            </a:fld>
            <a:endParaRPr lang="en-US"/>
          </a:p>
        </p:txBody>
      </p:sp>
    </p:spTree>
    <p:extLst>
      <p:ext uri="{BB962C8B-B14F-4D97-AF65-F5344CB8AC3E}">
        <p14:creationId xmlns:p14="http://schemas.microsoft.com/office/powerpoint/2010/main" val="75167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US" dirty="0"/>
              <a:t>We will cover in this presentation an overview of the CLS Program, the program structure for the overseas institutes, the benefits of participating, and tips for writing a compelling application.  Feel free to use the Q&amp;A box feature as we go along, and we’ll have time at the end of the presentation to answer any of your questions. </a:t>
            </a:r>
          </a:p>
        </p:txBody>
      </p:sp>
      <p:sp>
        <p:nvSpPr>
          <p:cNvPr id="4" name="Slide Number Placeholder 3"/>
          <p:cNvSpPr>
            <a:spLocks noGrp="1"/>
          </p:cNvSpPr>
          <p:nvPr>
            <p:ph type="sldNum" sz="quarter" idx="10"/>
          </p:nvPr>
        </p:nvSpPr>
        <p:spPr/>
        <p:txBody>
          <a:bodyPr/>
          <a:lstStyle/>
          <a:p>
            <a:fld id="{7F33D199-F655-48B3-8337-1DD7751BC269}" type="slidenum">
              <a:rPr lang="en-US" smtClean="0"/>
              <a:t>2</a:t>
            </a:fld>
            <a:endParaRPr lang="en-US"/>
          </a:p>
        </p:txBody>
      </p:sp>
    </p:spTree>
    <p:extLst>
      <p:ext uri="{BB962C8B-B14F-4D97-AF65-F5344CB8AC3E}">
        <p14:creationId xmlns:p14="http://schemas.microsoft.com/office/powerpoint/2010/main" val="414271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is an intensive summer opportunity, funded by the U.S. government, for students to study one of a dozen languages essential to our engagement with the world. </a:t>
            </a:r>
          </a:p>
          <a:p>
            <a:pPr marL="171450" indent="-171450">
              <a:buFont typeface="Arial"/>
              <a:buChar char="•"/>
            </a:pPr>
            <a:r>
              <a:rPr lang="en-US" dirty="0"/>
              <a:t>The CLS Program supports U.S. students in </a:t>
            </a:r>
            <a:r>
              <a:rPr lang="en-US" u="sng" dirty="0"/>
              <a:t>all</a:t>
            </a:r>
            <a:r>
              <a:rPr lang="en-US" dirty="0"/>
              <a:t> fields of study to learn what the U.S. Department of State refers to as “critical” languages. </a:t>
            </a:r>
            <a:endParaRPr lang="en-US" dirty="0">
              <a:cs typeface="Calibri"/>
            </a:endParaRPr>
          </a:p>
          <a:p>
            <a:pPr marL="171450" indent="-171450">
              <a:buFont typeface="Arial"/>
              <a:buChar char="•"/>
            </a:pPr>
            <a:r>
              <a:rPr lang="en-US" dirty="0"/>
              <a:t>Critical languages are languages that are essential to the United States’ national security, economic prosperity, and engagement with the world, and they tend to be less commonly taught in the United States. Studying these languages also helps prepare scholars to compete in a globalized workforce.</a:t>
            </a:r>
            <a:endParaRPr lang="en-US" dirty="0">
              <a:cs typeface="Calibri"/>
            </a:endParaRPr>
          </a:p>
          <a:p>
            <a:r>
              <a:rPr lang="en-US" dirty="0"/>
              <a:t>CLS scholars participate in courses and activities offered through partner institutes abroad, developing regional and cultural knowledge and forming connections with local students and instructors.</a:t>
            </a:r>
          </a:p>
          <a:p>
            <a:r>
              <a:rPr lang="en-US" dirty="0"/>
              <a:t>Students may apply for the CLS Program, through which they will study at a CLS host institute overseas, or for CLS Spark, which is a virtual initiative offering beginning-level Arabic, Chinese, Korean, and Russian, as well as beginning- and advanced beginning-level Japanese. </a:t>
            </a:r>
            <a:endParaRPr lang="en-US" dirty="0">
              <a:cs typeface="Calibri"/>
            </a:endParaRPr>
          </a:p>
          <a:p>
            <a:r>
              <a:rPr lang="en-US" dirty="0"/>
              <a:t>In today’s session, we will focus on the CLS Program overseas. The full list of webinars we are offering this fall can be found on our website at c-l-scholarship [dot] org [forward slash] events.</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3</a:t>
            </a:fld>
            <a:endParaRPr lang="en-US"/>
          </a:p>
        </p:txBody>
      </p:sp>
    </p:spTree>
    <p:extLst>
      <p:ext uri="{BB962C8B-B14F-4D97-AF65-F5344CB8AC3E}">
        <p14:creationId xmlns:p14="http://schemas.microsoft.com/office/powerpoint/2010/main" val="331608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offers overseas instruction in a dozen critical languages.  </a:t>
            </a:r>
          </a:p>
          <a:p>
            <a:r>
              <a:rPr lang="en-US" dirty="0"/>
              <a:t>Some CLS languages have prerequisite requirements to participate in the CLS Program overseas. Arabic, Chinese, Korean, and Russian require one year of prior experience and Japanese requires two years of previous language learning experience to participate in the CLS Program at institutes abroad. </a:t>
            </a:r>
            <a:endParaRPr lang="en-US" dirty="0">
              <a:cs typeface="Calibri"/>
            </a:endParaRPr>
          </a:p>
          <a:p>
            <a:r>
              <a:rPr lang="en-US" dirty="0"/>
              <a:t>Students applying for languages with pre-requisites may substitute other language learning experience for formal classes, such as self-study, tutoring, high-school coursework, or knowledge of the language from their home environment. There is space in the application for students to describe their experience and how it meets the proficiency requirement for the level to which they are applying. Students applying for languages with pre-requisites must plan to meet the requirement by the beginning of June, before the CLS Program begins. </a:t>
            </a: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4</a:t>
            </a:fld>
            <a:endParaRPr lang="en-US"/>
          </a:p>
        </p:txBody>
      </p:sp>
    </p:spTree>
    <p:extLst>
      <p:ext uri="{BB962C8B-B14F-4D97-AF65-F5344CB8AC3E}">
        <p14:creationId xmlns:p14="http://schemas.microsoft.com/office/powerpoint/2010/main" val="88190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takes place over the course of 8—10 weeks during the summer at overseas institutes. Students participate in the program as a member of a cohort, sharing the same schedule over the course of the program which includes 15 hours of language classes each week, cultural activities, local excursions, and one or two weekend overnight group trips. </a:t>
            </a:r>
          </a:p>
          <a:p>
            <a:r>
              <a:rPr lang="en-US" dirty="0"/>
              <a:t>The CLS Program is an intensive and highly structured study abroad program.  Students may not have time in their schedules to participate in independent travel, and should not plan to engage with research or internship opportunities. </a:t>
            </a:r>
            <a:endParaRPr lang="en-US" dirty="0">
              <a:cs typeface="Calibri"/>
            </a:endParaRPr>
          </a:p>
          <a:p>
            <a:r>
              <a:rPr lang="en-US" dirty="0"/>
              <a:t>The program is academically challenging, and every aspect is designed to maximize language gains and scholars’ immersion in the host culture.</a:t>
            </a:r>
            <a:endParaRPr lang="en-US" dirty="0">
              <a:cs typeface="Calibri"/>
            </a:endParaRPr>
          </a:p>
          <a:p>
            <a:r>
              <a:rPr lang="en-US" dirty="0"/>
              <a:t>In addition to language courses, students participate in a range of immersive cultural activities. In the past, CLS Japanese students studied Calligraphy, Turkish scholars prepared </a:t>
            </a:r>
            <a:r>
              <a:rPr lang="en-US" dirty="0" err="1"/>
              <a:t>Çiğ</a:t>
            </a:r>
            <a:r>
              <a:rPr lang="en-US" dirty="0"/>
              <a:t> </a:t>
            </a:r>
            <a:r>
              <a:rPr lang="en-US" dirty="0" err="1"/>
              <a:t>köfte</a:t>
            </a:r>
            <a:r>
              <a:rPr lang="en-US" dirty="0"/>
              <a:t> (pronounced like “</a:t>
            </a:r>
            <a:r>
              <a:rPr lang="en-US" dirty="0" err="1"/>
              <a:t>chee</a:t>
            </a:r>
            <a:r>
              <a:rPr lang="en-US" dirty="0"/>
              <a:t> </a:t>
            </a:r>
            <a:r>
              <a:rPr lang="en-US" dirty="0" err="1"/>
              <a:t>kofteh</a:t>
            </a:r>
            <a:r>
              <a:rPr lang="en-US" dirty="0"/>
              <a:t>”), which is a traditional meatball dish, and Indonesian students played Gamelan, a metal percussion ensemble. </a:t>
            </a:r>
            <a:endParaRPr lang="en-US" dirty="0">
              <a:cs typeface="Calibri"/>
            </a:endParaRPr>
          </a:p>
          <a:p>
            <a:r>
              <a:rPr lang="en-US" dirty="0"/>
              <a:t>Participants agree to a language policy that requires them to speak only in the language they are studying. </a:t>
            </a:r>
            <a:endParaRPr lang="en-US" dirty="0">
              <a:cs typeface="Calibri" panose="020F0502020204030204"/>
            </a:endParaRPr>
          </a:p>
          <a:p>
            <a:r>
              <a:rPr lang="en-US" dirty="0"/>
              <a:t>Each participant is paired with a language partner who is a local student or member of the host community to practice speaking outside the classroom. CLS alumni report their language partners are often their favorite part of the program and become quick life-long friends.</a:t>
            </a:r>
            <a:endParaRPr lang="en-US" dirty="0">
              <a:cs typeface="Calibri" panose="020F0502020204030204"/>
            </a:endParaRPr>
          </a:p>
          <a:p>
            <a:r>
              <a:rPr lang="en-US" dirty="0"/>
              <a:t>The CLS Program puts a strong focus on students getting the opportunity to connect with the local culture in their host country/region and form friendships with local people. Whenever possible the CLS Program will place students with host families.</a:t>
            </a:r>
            <a:endParaRPr lang="en-US" dirty="0">
              <a:cs typeface="Calibri" panose="020F0502020204030204"/>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33D199-F655-48B3-8337-1DD7751BC2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8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the most exciting thing about the CLS Program is that it is funded by the U.S. government. </a:t>
            </a:r>
          </a:p>
          <a:p>
            <a:r>
              <a:rPr lang="en-US" dirty="0"/>
              <a:t>Costs covered for the overseas program include round-trip international airfare to your program site in addition to any applicable visa fees, housing and meals, classroom instruction, and the cost of program-sponsored cultural programming and group trips in the host country.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6</a:t>
            </a:fld>
            <a:endParaRPr lang="en-US"/>
          </a:p>
        </p:txBody>
      </p:sp>
    </p:spTree>
    <p:extLst>
      <p:ext uri="{BB962C8B-B14F-4D97-AF65-F5344CB8AC3E}">
        <p14:creationId xmlns:p14="http://schemas.microsoft.com/office/powerpoint/2010/main" val="87729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Program participants make significant gains in their language abilities. </a:t>
            </a:r>
          </a:p>
          <a:p>
            <a:r>
              <a:rPr lang="en-US" dirty="0"/>
              <a:t>In just eight to ten weeks, students complete the equivalent of two semesters of undergraduate coursework or a year’s worth of language learning. The immersive nature of the program is the reason many alumni tell us their language fluency was at its peak after CLS. Students receive certification of their language gains through an ACTFL-OPI certificate upon completion of their program and undergraduate credit through Bryn Mawr College, which is documented on an official transcript.</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7</a:t>
            </a:fld>
            <a:endParaRPr lang="en-US"/>
          </a:p>
        </p:txBody>
      </p:sp>
    </p:spTree>
    <p:extLst>
      <p:ext uri="{BB962C8B-B14F-4D97-AF65-F5344CB8AC3E}">
        <p14:creationId xmlns:p14="http://schemas.microsoft.com/office/powerpoint/2010/main" val="313798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in a critical language, as well as cross-cultural competency, can open doors for alumni seeking further academic and employment opportunities. Studying abroad will help you develop and hone skills that employers seek, such as resilience, adaptability, confidence, and a growth-mindset.</a:t>
            </a:r>
          </a:p>
          <a:p>
            <a:r>
              <a:rPr lang="en-US" dirty="0"/>
              <a:t>Alumni frequently speak of the benefit of joining a vibrant and engaged community of international exchange alumni. Fellow CLS Program alumni often become a source of support when navigating career decisions or additional fellowships and scholarships post-CLS. CLS alumni also become a part of the rich and diverse network of U.S. Department of State International Exchange Alumni. </a:t>
            </a:r>
          </a:p>
          <a:p>
            <a:r>
              <a:rPr lang="en-US" dirty="0"/>
              <a:t>And while CLS participants have no service commitment to the U.S. government after completion of the program, alumni are eligible for non-competitive eligibility for U.S. government jobs, which makes pursuing a career in the civil service much easier if that is your goal.</a:t>
            </a:r>
          </a:p>
          <a:p>
            <a:pPr marL="0" marR="0">
              <a:lnSpc>
                <a:spcPct val="107000"/>
              </a:lnSpc>
              <a:spcBef>
                <a:spcPts val="0"/>
              </a:spcBef>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8</a:t>
            </a:fld>
            <a:endParaRPr lang="en-US"/>
          </a:p>
        </p:txBody>
      </p:sp>
    </p:spTree>
    <p:extLst>
      <p:ext uri="{BB962C8B-B14F-4D97-AF65-F5344CB8AC3E}">
        <p14:creationId xmlns:p14="http://schemas.microsoft.com/office/powerpoint/2010/main" val="346550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eligible for the CLS Program if they are U.S. citizens or nationals enrolled in an accredited degree-granting program at a U.S.-based institution at the time of applying. Participants must be 18 years old by May 15, 2025, and have completed at least one full year of college-level study by the start of the program.</a:t>
            </a:r>
          </a:p>
          <a:p>
            <a:r>
              <a:rPr lang="en-US" dirty="0"/>
              <a:t>Applicants for the CLS Program at overseas institutes may be at the undergraduate or graduate level. Students who are graduating seniors at the time of application and students enrolled in one-year master’s programs are eligible to apply.</a:t>
            </a:r>
            <a:endParaRPr lang="en-US" dirty="0">
              <a:cs typeface="Calibri"/>
            </a:endParaRPr>
          </a:p>
          <a:p>
            <a:r>
              <a:rPr lang="en-US" dirty="0"/>
              <a:t>Students from any field of study can prepare a competitive application for the CLS Program. We want applications from students of all majors at all levels of language learning, and we encourage students of all disciplines to think about how critical languages can help their careers.</a:t>
            </a:r>
            <a:endParaRPr lang="en-US" dirty="0">
              <a:cs typeface="Calibri"/>
            </a:endParaRPr>
          </a:p>
          <a:p>
            <a:r>
              <a:rPr lang="en-US" dirty="0"/>
              <a:t>A full list of eligibility criteria for applicants can be found on our website at c-l-scholarship [dot] org [forward slash] applicants [forward slash] eligibility.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10</a:t>
            </a:fld>
            <a:endParaRPr lang="en-US"/>
          </a:p>
        </p:txBody>
      </p:sp>
    </p:spTree>
    <p:extLst>
      <p:ext uri="{BB962C8B-B14F-4D97-AF65-F5344CB8AC3E}">
        <p14:creationId xmlns:p14="http://schemas.microsoft.com/office/powerpoint/2010/main" val="2222912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6515" y="0"/>
            <a:ext cx="943498" cy="6865938"/>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194590" cy="1248965"/>
            <a:chOff x="5115149" y="4568491"/>
            <a:chExt cx="6194590"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151781" cy="738664"/>
            </a:xfrm>
            <a:prstGeom prst="rect">
              <a:avLst/>
            </a:prstGeom>
            <a:noFill/>
          </p:spPr>
          <p:txBody>
            <a:bodyPr wrap="square" rtlCol="0">
              <a:spAutoFit/>
            </a:bodyPr>
            <a:lstStyle/>
            <a:p>
              <a:r>
                <a:rPr lang="en-US" sz="1400">
                  <a:solidFill>
                    <a:schemeClr val="bg1"/>
                  </a:solidFill>
                  <a:latin typeface="Calibri" panose="020F0502020204030204" pitchFamily="34" charset="0"/>
                  <a:cs typeface="Calibri" panose="020F0502020204030204" pitchFamily="34" charset="0"/>
                </a:rPr>
                <a:t>CLS is a program of the U.S.</a:t>
              </a:r>
              <a:r>
                <a:rPr lang="en-US" sz="1400" baseline="0">
                  <a:solidFill>
                    <a:schemeClr val="bg1"/>
                  </a:solidFill>
                  <a:latin typeface="Calibri" panose="020F0502020204030204" pitchFamily="34" charset="0"/>
                  <a:cs typeface="Calibri" panose="020F0502020204030204" pitchFamily="34" charset="0"/>
                </a:rPr>
                <a:t> Department of State, with funding provided by the U.S. Government.</a:t>
              </a:r>
              <a:endParaRPr lang="en-US" sz="1400">
                <a:solidFill>
                  <a:schemeClr val="bg1"/>
                </a:solidFill>
                <a:latin typeface="Calibri" panose="020F0502020204030204" pitchFamily="34" charset="0"/>
                <a:cs typeface="Calibri" panose="020F0502020204030204" pitchFamily="34" charset="0"/>
              </a:endParaRPr>
            </a:p>
          </p:txBody>
        </p:sp>
      </p:grpSp>
      <p:pic>
        <p:nvPicPr>
          <p:cNvPr id="6" name="Picture 5" descr="A picture containing drawing&#10;&#10;Description automatically generated">
            <a:extLst>
              <a:ext uri="{FF2B5EF4-FFF2-40B4-BE49-F238E27FC236}">
                <a16:creationId xmlns:a16="http://schemas.microsoft.com/office/drawing/2014/main" id="{B4972EFA-2EFE-461A-A738-93AF285A4A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069000" y="1234599"/>
            <a:ext cx="7263483" cy="33738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6515" y="-1587"/>
            <a:ext cx="943498" cy="6858000"/>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7105" y="99896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5675229" y="314189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147105" y="345742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407546" cy="1248965"/>
            <a:chOff x="5115149" y="4568491"/>
            <a:chExt cx="6407546"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364737" cy="738664"/>
            </a:xfrm>
            <a:prstGeom prst="rect">
              <a:avLst/>
            </a:prstGeom>
            <a:noFill/>
          </p:spPr>
          <p:txBody>
            <a:bodyPr wrap="square" rtlCol="0">
              <a:spAutoFit/>
            </a:bodyPr>
            <a:lstStyle/>
            <a:p>
              <a:r>
                <a:rPr lang="en-US" sz="1400">
                  <a:solidFill>
                    <a:schemeClr val="bg1"/>
                  </a:solidFill>
                  <a:latin typeface="Proxima Nova" panose="02000506030000020004" pitchFamily="50" charset="0"/>
                </a:rPr>
                <a:t>CLS is a program of the U.S.</a:t>
              </a:r>
              <a:r>
                <a:rPr lang="en-US" sz="1400" baseline="0">
                  <a:solidFill>
                    <a:schemeClr val="bg1"/>
                  </a:solidFill>
                  <a:latin typeface="Proxima Nova" panose="02000506030000020004" pitchFamily="50" charset="0"/>
                </a:rPr>
                <a:t> Department of State, with funding provided by the U.S. Government.</a:t>
              </a:r>
              <a:endParaRPr lang="en-US" sz="1400">
                <a:solidFill>
                  <a:schemeClr val="bg1"/>
                </a:solidFill>
                <a:latin typeface="Proxima Nova" panose="02000506030000020004" pitchFamily="50" charset="0"/>
              </a:endParaRPr>
            </a:p>
          </p:txBody>
        </p:sp>
      </p:grpSp>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52679" y="1287719"/>
            <a:ext cx="2783719" cy="2783719"/>
          </a:xfrm>
          <a:prstGeom prst="rect">
            <a:avLst/>
          </a:prstGeom>
        </p:spPr>
      </p:pic>
    </p:spTree>
    <p:extLst>
      <p:ext uri="{BB962C8B-B14F-4D97-AF65-F5344CB8AC3E}">
        <p14:creationId xmlns:p14="http://schemas.microsoft.com/office/powerpoint/2010/main" val="22263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9108" y="4762"/>
            <a:ext cx="943498" cy="6858000"/>
          </a:xfrm>
          <a:prstGeom prst="rect">
            <a:avLst/>
          </a:prstGeom>
          <a:gradFill flip="none" rotWithShape="1">
            <a:gsLst>
              <a:gs pos="0">
                <a:schemeClr val="tx2"/>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61476" y="120870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4126786" y="335163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3461476" y="366716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spTree>
    <p:extLst>
      <p:ext uri="{BB962C8B-B14F-4D97-AF65-F5344CB8AC3E}">
        <p14:creationId xmlns:p14="http://schemas.microsoft.com/office/powerpoint/2010/main" val="244505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1522533" y="1848583"/>
            <a:ext cx="10347337" cy="4096807"/>
          </a:xfrm>
        </p:spPr>
        <p:txBody>
          <a:bodyPr/>
          <a:lstStyle>
            <a:lvl1pPr>
              <a:spcAft>
                <a:spcPts val="600"/>
              </a:spcAft>
              <a:defRPr sz="22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5" name="Footer Placeholder 4"/>
          <p:cNvSpPr>
            <a:spLocks noGrp="1"/>
          </p:cNvSpPr>
          <p:nvPr>
            <p:ph type="ftr" sz="quarter" idx="11"/>
          </p:nvPr>
        </p:nvSpPr>
        <p:spPr>
          <a:xfrm>
            <a:off x="3897843" y="1796201"/>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11" name="Footer Placeholder 10"/>
          <p:cNvSpPr>
            <a:spLocks noGrp="1"/>
          </p:cNvSpPr>
          <p:nvPr>
            <p:ph type="ftr" sz="quarter" idx="11"/>
          </p:nvPr>
        </p:nvSpPr>
        <p:spPr>
          <a:xfrm>
            <a:off x="3897843" y="1796201"/>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7" name="Footer Placeholder 6"/>
          <p:cNvSpPr>
            <a:spLocks noGrp="1"/>
          </p:cNvSpPr>
          <p:nvPr>
            <p:ph type="ftr" sz="quarter" idx="11"/>
          </p:nvPr>
        </p:nvSpPr>
        <p:spPr>
          <a:xfrm>
            <a:off x="3897843" y="1796201"/>
            <a:ext cx="5911517" cy="365125"/>
          </a:xfrm>
          <a:prstGeom prst="rect">
            <a:avLst/>
          </a:prstGeom>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6" name="Footer Placeholder 5"/>
          <p:cNvSpPr>
            <a:spLocks noGrp="1"/>
          </p:cNvSpPr>
          <p:nvPr>
            <p:ph type="ftr" sz="quarter" idx="11"/>
          </p:nvPr>
        </p:nvSpPr>
        <p:spPr>
          <a:xfrm>
            <a:off x="3897843" y="1796201"/>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44"/>
          <p:cNvSpPr/>
          <p:nvPr userDrawn="1"/>
        </p:nvSpPr>
        <p:spPr>
          <a:xfrm>
            <a:off x="-11257" y="909092"/>
            <a:ext cx="943498" cy="594890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98636" y="1664648"/>
            <a:ext cx="9204135" cy="4293509"/>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4" name="Picture 10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208546" y="1320530"/>
            <a:ext cx="598426" cy="606795"/>
          </a:xfrm>
          <a:prstGeom prst="rect">
            <a:avLst/>
          </a:prstGeom>
        </p:spPr>
      </p:pic>
      <p:pic>
        <p:nvPicPr>
          <p:cNvPr id="105" name="Picture 10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28918" y="1883229"/>
            <a:ext cx="598426" cy="606795"/>
          </a:xfrm>
          <a:prstGeom prst="rect">
            <a:avLst/>
          </a:prstGeom>
        </p:spPr>
      </p:pic>
      <p:pic>
        <p:nvPicPr>
          <p:cNvPr id="106" name="Picture 10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154629" y="2458204"/>
            <a:ext cx="598426" cy="606795"/>
          </a:xfrm>
          <a:prstGeom prst="rect">
            <a:avLst/>
          </a:prstGeom>
        </p:spPr>
      </p:pic>
      <p:pic>
        <p:nvPicPr>
          <p:cNvPr id="107" name="Picture 10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9737731">
            <a:off x="333054" y="3017131"/>
            <a:ext cx="598426" cy="606795"/>
          </a:xfrm>
          <a:prstGeom prst="rect">
            <a:avLst/>
          </a:prstGeom>
        </p:spPr>
      </p:pic>
      <p:pic>
        <p:nvPicPr>
          <p:cNvPr id="108" name="Picture 10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515857" y="3589772"/>
            <a:ext cx="598426" cy="606795"/>
          </a:xfrm>
          <a:prstGeom prst="rect">
            <a:avLst/>
          </a:prstGeom>
        </p:spPr>
      </p:pic>
      <p:pic>
        <p:nvPicPr>
          <p:cNvPr id="109" name="Picture 10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695485" y="4152471"/>
            <a:ext cx="598426" cy="606795"/>
          </a:xfrm>
          <a:prstGeom prst="rect">
            <a:avLst/>
          </a:prstGeom>
        </p:spPr>
      </p:pic>
      <p:pic>
        <p:nvPicPr>
          <p:cNvPr id="111" name="Picture 1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9737731">
            <a:off x="356791" y="1125409"/>
            <a:ext cx="598426" cy="606795"/>
          </a:xfrm>
          <a:prstGeom prst="rect">
            <a:avLst/>
          </a:prstGeom>
        </p:spPr>
      </p:pic>
      <p:pic>
        <p:nvPicPr>
          <p:cNvPr id="112" name="Picture 11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539592" y="1698050"/>
            <a:ext cx="598426" cy="606795"/>
          </a:xfrm>
          <a:prstGeom prst="rect">
            <a:avLst/>
          </a:prstGeom>
        </p:spPr>
      </p:pic>
      <p:pic>
        <p:nvPicPr>
          <p:cNvPr id="113" name="Picture 11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719222" y="2260749"/>
            <a:ext cx="598426" cy="606795"/>
          </a:xfrm>
          <a:prstGeom prst="rect">
            <a:avLst/>
          </a:prstGeom>
        </p:spPr>
      </p:pic>
      <p:pic>
        <p:nvPicPr>
          <p:cNvPr id="114" name="Picture 11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902768" y="2835725"/>
            <a:ext cx="598426" cy="606795"/>
          </a:xfrm>
          <a:prstGeom prst="rect">
            <a:avLst/>
          </a:prstGeom>
        </p:spPr>
      </p:pic>
      <p:pic>
        <p:nvPicPr>
          <p:cNvPr id="117" name="Picture 11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883733" y="4724969"/>
            <a:ext cx="598426" cy="606795"/>
          </a:xfrm>
          <a:prstGeom prst="rect">
            <a:avLst/>
          </a:prstGeom>
        </p:spPr>
      </p:pic>
      <p:pic>
        <p:nvPicPr>
          <p:cNvPr id="120" name="Picture 11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735855" y="369284"/>
            <a:ext cx="598426" cy="606795"/>
          </a:xfrm>
          <a:prstGeom prst="rect">
            <a:avLst/>
          </a:prstGeom>
        </p:spPr>
      </p:pic>
      <p:pic>
        <p:nvPicPr>
          <p:cNvPr id="121" name="Picture 12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919402" y="944258"/>
            <a:ext cx="598426" cy="606795"/>
          </a:xfrm>
          <a:prstGeom prst="rect">
            <a:avLst/>
          </a:prstGeom>
        </p:spPr>
      </p:pic>
      <p:pic>
        <p:nvPicPr>
          <p:cNvPr id="122" name="Picture 12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5106" y="-8081"/>
            <a:ext cx="598426" cy="606795"/>
          </a:xfrm>
          <a:prstGeom prst="rect">
            <a:avLst/>
          </a:prstGeom>
        </p:spPr>
      </p:pic>
      <p:grpSp>
        <p:nvGrpSpPr>
          <p:cNvPr id="123" name="Group 122"/>
          <p:cNvGrpSpPr/>
          <p:nvPr userDrawn="1"/>
        </p:nvGrpSpPr>
        <p:grpSpPr>
          <a:xfrm rot="4337731">
            <a:off x="-2142086" y="4413367"/>
            <a:ext cx="4783350" cy="1204694"/>
            <a:chOff x="-20175" y="5637866"/>
            <a:chExt cx="4783350" cy="1204694"/>
          </a:xfrm>
        </p:grpSpPr>
        <p:pic>
          <p:nvPicPr>
            <p:cNvPr id="124" name="Picture 12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586716" y="6235766"/>
              <a:ext cx="598426" cy="606795"/>
            </a:xfrm>
            <a:prstGeom prst="rect">
              <a:avLst/>
            </a:prstGeom>
          </p:spPr>
        </p:pic>
        <p:pic>
          <p:nvPicPr>
            <p:cNvPr id="125" name="Picture 12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126" name="Picture 12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1778502" y="6235766"/>
              <a:ext cx="598426" cy="606795"/>
            </a:xfrm>
            <a:prstGeom prst="rect">
              <a:avLst/>
            </a:prstGeom>
          </p:spPr>
        </p:pic>
        <p:pic>
          <p:nvPicPr>
            <p:cNvPr id="127" name="Picture 12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382064" y="6235765"/>
              <a:ext cx="598426" cy="606795"/>
            </a:xfrm>
            <a:prstGeom prst="rect">
              <a:avLst/>
            </a:prstGeom>
          </p:spPr>
        </p:pic>
        <p:pic>
          <p:nvPicPr>
            <p:cNvPr id="128" name="Picture 12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2968779" y="6235766"/>
              <a:ext cx="598426" cy="606795"/>
            </a:xfrm>
            <a:prstGeom prst="rect">
              <a:avLst/>
            </a:prstGeom>
          </p:spPr>
        </p:pic>
        <p:pic>
          <p:nvPicPr>
            <p:cNvPr id="129" name="Picture 12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3569890" y="6235764"/>
              <a:ext cx="598426" cy="606795"/>
            </a:xfrm>
            <a:prstGeom prst="rect">
              <a:avLst/>
            </a:prstGeom>
          </p:spPr>
        </p:pic>
        <p:pic>
          <p:nvPicPr>
            <p:cNvPr id="130" name="Picture 12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4160565" y="6235765"/>
              <a:ext cx="598426" cy="606795"/>
            </a:xfrm>
            <a:prstGeom prst="rect">
              <a:avLst/>
            </a:prstGeom>
          </p:spPr>
        </p:pic>
        <p:pic>
          <p:nvPicPr>
            <p:cNvPr id="131" name="Picture 13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87157" y="5637866"/>
              <a:ext cx="598426" cy="606795"/>
            </a:xfrm>
            <a:prstGeom prst="rect">
              <a:avLst/>
            </a:prstGeom>
          </p:spPr>
        </p:pic>
        <p:pic>
          <p:nvPicPr>
            <p:cNvPr id="132" name="Picture 13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1173872" y="5637865"/>
              <a:ext cx="598426" cy="606795"/>
            </a:xfrm>
            <a:prstGeom prst="rect">
              <a:avLst/>
            </a:prstGeom>
          </p:spPr>
        </p:pic>
        <p:pic>
          <p:nvPicPr>
            <p:cNvPr id="133" name="Picture 13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1774983" y="5637866"/>
              <a:ext cx="598426" cy="606795"/>
            </a:xfrm>
            <a:prstGeom prst="rect">
              <a:avLst/>
            </a:prstGeom>
          </p:spPr>
        </p:pic>
        <p:pic>
          <p:nvPicPr>
            <p:cNvPr id="134" name="Picture 13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2365658" y="5637865"/>
              <a:ext cx="598426" cy="606795"/>
            </a:xfrm>
            <a:prstGeom prst="rect">
              <a:avLst/>
            </a:prstGeom>
          </p:spPr>
        </p:pic>
        <p:pic>
          <p:nvPicPr>
            <p:cNvPr id="135" name="Picture 13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136" name="Picture 13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3555934" y="5637865"/>
              <a:ext cx="598426" cy="606795"/>
            </a:xfrm>
            <a:prstGeom prst="rect">
              <a:avLst/>
            </a:prstGeom>
          </p:spPr>
        </p:pic>
        <p:pic>
          <p:nvPicPr>
            <p:cNvPr id="138" name="Picture 13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139" name="Picture 13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140" name="Picture 13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pic>
        <p:nvPicPr>
          <p:cNvPr id="47" name="Picture 4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12689" y="1001002"/>
            <a:ext cx="943498" cy="5856997"/>
          </a:xfrm>
          <a:prstGeom prst="rect">
            <a:avLst/>
          </a:prstGeom>
          <a:gradFill flip="none" rotWithShape="1">
            <a:gsLst>
              <a:gs pos="0">
                <a:schemeClr val="tx2"/>
              </a:gs>
              <a:gs pos="89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6026" y="-26066"/>
            <a:ext cx="12208026" cy="1037421"/>
          </a:xfrm>
          <a:prstGeom prst="rect">
            <a:avLst/>
          </a:prstGeom>
          <a:gradFill flip="none" rotWithShape="1">
            <a:gsLst>
              <a:gs pos="0">
                <a:schemeClr val="tx2"/>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199754" y="143088"/>
            <a:ext cx="8086136" cy="742865"/>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41" r:id="rId1"/>
    <p:sldLayoutId id="2147483853" r:id="rId2"/>
    <p:sldLayoutId id="2147483852"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hf sldNum="0" hdr="0" ftr="0" dt="0"/>
  <p:txStyles>
    <p:titleStyle>
      <a:lvl1pPr algn="l" defTabSz="914400" rtl="0" eaLnBrk="1" latinLnBrk="0" hangingPunct="1">
        <a:lnSpc>
          <a:spcPct val="90000"/>
        </a:lnSpc>
        <a:spcBef>
          <a:spcPct val="0"/>
        </a:spcBef>
        <a:buNone/>
        <a:defRPr sz="3600" b="1" kern="1200" spc="-60" baseline="0">
          <a:solidFill>
            <a:schemeClr val="bg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100000"/>
        </a:lnSpc>
        <a:spcBef>
          <a:spcPts val="1800"/>
        </a:spcBef>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9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An Opportunity for Everyone</a:t>
            </a:r>
            <a:endParaRPr lang="en-US">
              <a:solidFill>
                <a:schemeClr val="bg1"/>
              </a:solidFill>
            </a:endParaRPr>
          </a:p>
        </p:txBody>
      </p:sp>
      <p:sp>
        <p:nvSpPr>
          <p:cNvPr id="3" name="Content Placeholder 2"/>
          <p:cNvSpPr>
            <a:spLocks noGrp="1"/>
          </p:cNvSpPr>
          <p:nvPr>
            <p:ph idx="1"/>
          </p:nvPr>
        </p:nvSpPr>
        <p:spPr>
          <a:xfrm>
            <a:off x="5842508" y="1160365"/>
            <a:ext cx="6112425" cy="5224765"/>
          </a:xfrm>
        </p:spPr>
        <p:txBody>
          <a:bodyPr>
            <a:noAutofit/>
          </a:bodyPr>
          <a:lstStyle/>
          <a:p>
            <a:pPr>
              <a:spcBef>
                <a:spcPts val="1200"/>
              </a:spcBef>
            </a:pPr>
            <a:r>
              <a:rPr lang="en-US">
                <a:latin typeface="Calibri"/>
                <a:cs typeface="Calibri"/>
              </a:rPr>
              <a:t>CLS represents the breadth of the U.S.:</a:t>
            </a:r>
          </a:p>
          <a:p>
            <a:pPr lvl="1">
              <a:spcBef>
                <a:spcPts val="1200"/>
              </a:spcBef>
            </a:pPr>
            <a:r>
              <a:rPr lang="en-US">
                <a:latin typeface="Calibri"/>
                <a:cs typeface="Calibri"/>
              </a:rPr>
              <a:t>All fields of study </a:t>
            </a:r>
            <a:endParaRPr lang="en-US"/>
          </a:p>
          <a:p>
            <a:pPr lvl="1">
              <a:spcBef>
                <a:spcPts val="1200"/>
              </a:spcBef>
            </a:pPr>
            <a:r>
              <a:rPr lang="en-US">
                <a:latin typeface="Calibri"/>
                <a:cs typeface="Calibri"/>
              </a:rPr>
              <a:t>All types of institutions and regions </a:t>
            </a:r>
          </a:p>
          <a:p>
            <a:pPr lvl="1">
              <a:spcBef>
                <a:spcPts val="1200"/>
              </a:spcBef>
            </a:pPr>
            <a:r>
              <a:rPr lang="en-US">
                <a:latin typeface="Calibri"/>
                <a:cs typeface="Calibri"/>
              </a:rPr>
              <a:t>Different levels of experience with language and travel</a:t>
            </a:r>
          </a:p>
          <a:p>
            <a:pPr lvl="1">
              <a:spcBef>
                <a:spcPts val="1200"/>
              </a:spcBef>
            </a:pPr>
            <a:r>
              <a:rPr lang="en-US"/>
              <a:t>Over 50% self-identify as students of color</a:t>
            </a:r>
          </a:p>
          <a:p>
            <a:pPr lvl="1">
              <a:spcBef>
                <a:spcPts val="1200"/>
              </a:spcBef>
            </a:pPr>
            <a:r>
              <a:rPr lang="en-US"/>
              <a:t>Over 30% receive Pell Grants </a:t>
            </a:r>
          </a:p>
          <a:p>
            <a:pPr>
              <a:spcBef>
                <a:spcPts val="1200"/>
              </a:spcBef>
            </a:pPr>
            <a:r>
              <a:rPr lang="en-US">
                <a:latin typeface="Calibri"/>
                <a:cs typeface="Calibri"/>
              </a:rPr>
              <a:t>The CLS Program does not discriminate on the basis of disability or medical condition</a:t>
            </a:r>
          </a:p>
          <a:p>
            <a:pPr>
              <a:spcBef>
                <a:spcPts val="1200"/>
              </a:spcBef>
            </a:pPr>
            <a:r>
              <a:rPr lang="en-US" b="1">
                <a:solidFill>
                  <a:schemeClr val="accent1"/>
                </a:solidFill>
                <a:latin typeface="Calibri"/>
                <a:cs typeface="Calibri"/>
              </a:rPr>
              <a:t>Inclusive</a:t>
            </a:r>
            <a:r>
              <a:rPr lang="en-US">
                <a:latin typeface="Calibri"/>
                <a:cs typeface="Calibri"/>
              </a:rPr>
              <a:t> student support structures</a:t>
            </a:r>
          </a:p>
        </p:txBody>
      </p:sp>
      <p:pic>
        <p:nvPicPr>
          <p:cNvPr id="6" name="Picture 5">
            <a:extLst>
              <a:ext uri="{FF2B5EF4-FFF2-40B4-BE49-F238E27FC236}">
                <a16:creationId xmlns:a16="http://schemas.microsoft.com/office/drawing/2014/main" id="{1994978D-E0FB-457D-B957-B5DAAD2FAF3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contrast="1000"/>
                    </a14:imgEffect>
                  </a14:imgLayer>
                </a14:imgProps>
              </a:ext>
              <a:ext uri="{28A0092B-C50C-407E-A947-70E740481C1C}">
                <a14:useLocalDpi xmlns:a14="http://schemas.microsoft.com/office/drawing/2010/main"/>
              </a:ext>
            </a:extLst>
          </a:blip>
          <a:srcRect b="-1"/>
          <a:stretch/>
        </p:blipFill>
        <p:spPr>
          <a:xfrm>
            <a:off x="944920" y="993832"/>
            <a:ext cx="4404217" cy="5864496"/>
          </a:xfrm>
          <a:prstGeom prst="rect">
            <a:avLst/>
          </a:prstGeom>
        </p:spPr>
      </p:pic>
    </p:spTree>
    <p:extLst>
      <p:ext uri="{BB962C8B-B14F-4D97-AF65-F5344CB8AC3E}">
        <p14:creationId xmlns:p14="http://schemas.microsoft.com/office/powerpoint/2010/main" val="172400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9461-53DC-1745-8974-464CCE066FA1}"/>
              </a:ext>
            </a:extLst>
          </p:cNvPr>
          <p:cNvSpPr>
            <a:spLocks noGrp="1"/>
          </p:cNvSpPr>
          <p:nvPr>
            <p:ph type="title"/>
          </p:nvPr>
        </p:nvSpPr>
        <p:spPr/>
        <p:txBody>
          <a:bodyPr>
            <a:normAutofit/>
          </a:bodyPr>
          <a:lstStyle/>
          <a:p>
            <a:r>
              <a:rPr lang="en-US">
                <a:latin typeface="Arial"/>
                <a:cs typeface="Arial"/>
              </a:rPr>
              <a:t>CLS Program—Essays &amp; Criteria </a:t>
            </a:r>
            <a:endParaRPr lang="en-US"/>
          </a:p>
        </p:txBody>
      </p:sp>
      <p:sp>
        <p:nvSpPr>
          <p:cNvPr id="4" name="Content Placeholder 2">
            <a:extLst>
              <a:ext uri="{FF2B5EF4-FFF2-40B4-BE49-F238E27FC236}">
                <a16:creationId xmlns:a16="http://schemas.microsoft.com/office/drawing/2014/main" id="{F74E0B9B-4802-814D-9446-16E93B0CFF53}"/>
              </a:ext>
            </a:extLst>
          </p:cNvPr>
          <p:cNvSpPr txBox="1">
            <a:spLocks noGrp="1"/>
          </p:cNvSpPr>
          <p:nvPr>
            <p:ph idx="1"/>
          </p:nvPr>
        </p:nvSpPr>
        <p:spPr>
          <a:xfrm>
            <a:off x="1225685" y="2009245"/>
            <a:ext cx="5796671" cy="4382556"/>
          </a:xfrm>
          <a:prstGeom prst="rect">
            <a:avLst/>
          </a:prstGeom>
        </p:spPr>
        <p:txBody>
          <a:bodyPr vert="horz" lIns="91440" tIns="45720" rIns="91440" bIns="45720" rtlCol="0" anchor="ctr">
            <a:noAutofit/>
          </a:bodyPr>
          <a:lstStyle>
            <a:lvl1pPr marL="182880" indent="-182880" algn="l" defTabSz="914400" rtl="0" eaLnBrk="1" latinLnBrk="0" hangingPunct="1">
              <a:lnSpc>
                <a:spcPct val="100000"/>
              </a:lnSpc>
              <a:spcBef>
                <a:spcPts val="1800"/>
              </a:spcBef>
              <a:spcAft>
                <a:spcPts val="600"/>
              </a:spcAft>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000" b="1">
                <a:solidFill>
                  <a:srgbClr val="007681"/>
                </a:solidFill>
                <a:latin typeface="Calibri"/>
                <a:cs typeface="Calibri"/>
              </a:rPr>
              <a:t>Three Short Answer Essays </a:t>
            </a:r>
            <a:r>
              <a:rPr lang="en-US" sz="2000">
                <a:latin typeface="Calibri"/>
                <a:cs typeface="Calibri"/>
              </a:rPr>
              <a:t>(300 words each)</a:t>
            </a:r>
          </a:p>
          <a:p>
            <a:pPr lvl="1" fontAlgn="base">
              <a:spcBef>
                <a:spcPts val="600"/>
              </a:spcBef>
              <a:buFont typeface="Arial" panose="020B0604020202020204" pitchFamily="34" charset="0"/>
              <a:buChar char="•"/>
            </a:pPr>
            <a:r>
              <a:rPr lang="en-US" sz="1800" b="0" i="0">
                <a:effectLst/>
                <a:latin typeface="Calibri"/>
                <a:cs typeface="Calibri"/>
              </a:rPr>
              <a:t>Citizen Diplomacy and Mutual Understanding</a:t>
            </a:r>
          </a:p>
          <a:p>
            <a:pPr lvl="1" fontAlgn="base">
              <a:spcBef>
                <a:spcPts val="600"/>
              </a:spcBef>
              <a:buFont typeface="Arial" panose="020B0604020202020204" pitchFamily="34" charset="0"/>
              <a:buChar char="•"/>
            </a:pPr>
            <a:r>
              <a:rPr lang="en-US" sz="1800" b="0" i="0">
                <a:effectLst/>
                <a:latin typeface="Calibri"/>
                <a:cs typeface="Calibri"/>
              </a:rPr>
              <a:t>Preparation for the CLS Program</a:t>
            </a:r>
          </a:p>
          <a:p>
            <a:pPr lvl="1" fontAlgn="base">
              <a:spcBef>
                <a:spcPts val="600"/>
              </a:spcBef>
              <a:buFont typeface="Arial" panose="020B0604020202020204" pitchFamily="34" charset="0"/>
              <a:buChar char="•"/>
            </a:pPr>
            <a:r>
              <a:rPr lang="en-US" sz="1800" b="0" i="0">
                <a:effectLst/>
                <a:latin typeface="Calibri"/>
                <a:cs typeface="Calibri"/>
              </a:rPr>
              <a:t>Commitment to Language Study </a:t>
            </a:r>
            <a:endParaRPr lang="en-US" sz="1800">
              <a:latin typeface="Calibri"/>
              <a:cs typeface="Calibri"/>
            </a:endParaRPr>
          </a:p>
          <a:p>
            <a:r>
              <a:rPr lang="en-US" sz="2000" b="1">
                <a:solidFill>
                  <a:srgbClr val="007681"/>
                </a:solidFill>
                <a:latin typeface="Calibri"/>
                <a:cs typeface="Calibri"/>
              </a:rPr>
              <a:t>Personal Statement </a:t>
            </a:r>
            <a:r>
              <a:rPr lang="en-US" sz="2000">
                <a:latin typeface="Calibri"/>
                <a:cs typeface="Calibri"/>
              </a:rPr>
              <a:t>(500 words)</a:t>
            </a:r>
          </a:p>
          <a:p>
            <a:r>
              <a:rPr lang="en-US" sz="2000" b="1">
                <a:solidFill>
                  <a:srgbClr val="007681"/>
                </a:solidFill>
                <a:latin typeface="Calibri"/>
                <a:cs typeface="Calibri"/>
              </a:rPr>
              <a:t>No letter of recommendation</a:t>
            </a:r>
            <a:r>
              <a:rPr lang="en-US" sz="2000">
                <a:latin typeface="Calibri"/>
                <a:cs typeface="Calibri"/>
              </a:rPr>
              <a:t> required</a:t>
            </a:r>
          </a:p>
          <a:p>
            <a:r>
              <a:rPr lang="en-US" sz="2000">
                <a:latin typeface="Calibri"/>
                <a:cs typeface="Calibri"/>
              </a:rPr>
              <a:t>Applicants should demonstrate a strong connection between participating in the CLS Program and their career and academic goals</a:t>
            </a:r>
          </a:p>
          <a:p>
            <a:r>
              <a:rPr lang="en-US" sz="2000">
                <a:latin typeface="Calibri"/>
                <a:cs typeface="Calibri"/>
              </a:rPr>
              <a:t>Applicants must also show resiliency and preparation for an intensive and immersive language program</a:t>
            </a:r>
          </a:p>
          <a:p>
            <a:pPr lvl="1">
              <a:spcBef>
                <a:spcPts val="1800"/>
              </a:spcBef>
              <a:buClr>
                <a:srgbClr val="007681"/>
              </a:buClr>
            </a:pPr>
            <a:endParaRPr lang="en-US"/>
          </a:p>
        </p:txBody>
      </p:sp>
      <p:pic>
        <p:nvPicPr>
          <p:cNvPr id="3" name="Picture 5">
            <a:extLst>
              <a:ext uri="{FF2B5EF4-FFF2-40B4-BE49-F238E27FC236}">
                <a16:creationId xmlns:a16="http://schemas.microsoft.com/office/drawing/2014/main" id="{88505BC4-3B8E-EF12-F99C-10CBB55D08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191"/>
          <a:stretch/>
        </p:blipFill>
        <p:spPr>
          <a:xfrm>
            <a:off x="7016836" y="876910"/>
            <a:ext cx="5176182" cy="4333468"/>
          </a:xfrm>
          <a:prstGeom prst="rect">
            <a:avLst/>
          </a:prstGeom>
        </p:spPr>
      </p:pic>
    </p:spTree>
    <p:extLst>
      <p:ext uri="{BB962C8B-B14F-4D97-AF65-F5344CB8AC3E}">
        <p14:creationId xmlns:p14="http://schemas.microsoft.com/office/powerpoint/2010/main" val="230311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Resources! </a:t>
            </a:r>
          </a:p>
        </p:txBody>
      </p:sp>
      <p:sp>
        <p:nvSpPr>
          <p:cNvPr id="3" name="Content Placeholder 2"/>
          <p:cNvSpPr>
            <a:spLocks noGrp="1"/>
          </p:cNvSpPr>
          <p:nvPr>
            <p:ph idx="1"/>
          </p:nvPr>
        </p:nvSpPr>
        <p:spPr>
          <a:xfrm>
            <a:off x="1438421" y="1358162"/>
            <a:ext cx="4657579" cy="5183709"/>
          </a:xfrm>
        </p:spPr>
        <p:txBody>
          <a:bodyPr>
            <a:normAutofit/>
          </a:bodyPr>
          <a:lstStyle/>
          <a:p>
            <a:r>
              <a:rPr lang="en-US" b="1">
                <a:solidFill>
                  <a:schemeClr val="accent1"/>
                </a:solidFill>
                <a:latin typeface="Calibri"/>
                <a:cs typeface="Calibri"/>
              </a:rPr>
              <a:t>Do your homework</a:t>
            </a:r>
          </a:p>
          <a:p>
            <a:pPr lvl="1"/>
            <a:r>
              <a:rPr lang="en-US">
                <a:latin typeface="Calibri"/>
                <a:cs typeface="Calibri"/>
              </a:rPr>
              <a:t>Do research to connect the career path you are on to one of these languages/cultures </a:t>
            </a:r>
            <a:endParaRPr lang="en-US"/>
          </a:p>
          <a:p>
            <a:pPr lvl="1"/>
            <a:r>
              <a:rPr lang="en-US">
                <a:latin typeface="Calibri"/>
                <a:cs typeface="Calibri"/>
              </a:rPr>
              <a:t>Watch the </a:t>
            </a:r>
            <a:r>
              <a:rPr lang="en-US" b="1">
                <a:solidFill>
                  <a:schemeClr val="accent1"/>
                </a:solidFill>
                <a:latin typeface="Calibri"/>
                <a:cs typeface="Calibri"/>
              </a:rPr>
              <a:t>application tips video</a:t>
            </a:r>
            <a:r>
              <a:rPr lang="en-US">
                <a:latin typeface="Calibri"/>
                <a:cs typeface="Calibri"/>
              </a:rPr>
              <a:t>!  </a:t>
            </a:r>
            <a:endParaRPr lang="en-US"/>
          </a:p>
          <a:p>
            <a:r>
              <a:rPr lang="en-US" b="1">
                <a:solidFill>
                  <a:schemeClr val="accent1"/>
                </a:solidFill>
                <a:latin typeface="Calibri"/>
                <a:cs typeface="Calibri"/>
              </a:rPr>
              <a:t>Seek help on your campus!</a:t>
            </a:r>
          </a:p>
          <a:p>
            <a:pPr lvl="1"/>
            <a:r>
              <a:rPr lang="en-US">
                <a:latin typeface="Calibri"/>
                <a:cs typeface="Calibri"/>
              </a:rPr>
              <a:t>Instructors and advisors</a:t>
            </a:r>
          </a:p>
          <a:p>
            <a:pPr lvl="1"/>
            <a:r>
              <a:rPr lang="en-US">
                <a:latin typeface="Calibri"/>
                <a:cs typeface="Calibri"/>
              </a:rPr>
              <a:t>Writing centers</a:t>
            </a:r>
          </a:p>
          <a:p>
            <a:pPr lvl="1"/>
            <a:r>
              <a:rPr lang="en-US">
                <a:latin typeface="Calibri"/>
                <a:cs typeface="Calibri"/>
              </a:rPr>
              <a:t>Study abroad, fellowships, </a:t>
            </a:r>
            <a:br>
              <a:rPr lang="en-US"/>
            </a:br>
            <a:r>
              <a:rPr lang="en-US">
                <a:latin typeface="Calibri"/>
                <a:cs typeface="Calibri"/>
              </a:rPr>
              <a:t>and scholarships offices</a:t>
            </a:r>
          </a:p>
        </p:txBody>
      </p:sp>
      <p:pic>
        <p:nvPicPr>
          <p:cNvPr id="6" name="Picture 5">
            <a:extLst>
              <a:ext uri="{FF2B5EF4-FFF2-40B4-BE49-F238E27FC236}">
                <a16:creationId xmlns:a16="http://schemas.microsoft.com/office/drawing/2014/main" id="{C293D664-02D5-4E4A-83A5-7EF83C47D58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a:xfrm>
            <a:off x="7288305" y="1014884"/>
            <a:ext cx="4833843" cy="5837082"/>
          </a:xfrm>
          <a:prstGeom prst="rect">
            <a:avLst/>
          </a:prstGeom>
        </p:spPr>
      </p:pic>
    </p:spTree>
    <p:extLst>
      <p:ext uri="{BB962C8B-B14F-4D97-AF65-F5344CB8AC3E}">
        <p14:creationId xmlns:p14="http://schemas.microsoft.com/office/powerpoint/2010/main" val="276233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 for Summer 2025</a:t>
            </a:r>
            <a:endParaRPr lang="en-US">
              <a:solidFill>
                <a:schemeClr val="bg1"/>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9848" y="1004710"/>
            <a:ext cx="5084064" cy="5852160"/>
          </a:xfrm>
          <a:prstGeom prst="rect">
            <a:avLst/>
          </a:prstGeom>
        </p:spPr>
      </p:pic>
      <p:sp>
        <p:nvSpPr>
          <p:cNvPr id="6" name="Rectangle 5">
            <a:extLst>
              <a:ext uri="{FF2B5EF4-FFF2-40B4-BE49-F238E27FC236}">
                <a16:creationId xmlns:a16="http://schemas.microsoft.com/office/drawing/2014/main" id="{54D31393-AD11-4474-B617-3268085AB9FF}"/>
              </a:ext>
            </a:extLst>
          </p:cNvPr>
          <p:cNvSpPr/>
          <p:nvPr/>
        </p:nvSpPr>
        <p:spPr>
          <a:xfrm>
            <a:off x="1069848" y="5166771"/>
            <a:ext cx="11122152" cy="131922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313D9D-C332-40BB-A71A-6ECEF0A12C17}"/>
              </a:ext>
            </a:extLst>
          </p:cNvPr>
          <p:cNvSpPr/>
          <p:nvPr/>
        </p:nvSpPr>
        <p:spPr>
          <a:xfrm>
            <a:off x="3550319" y="5310818"/>
            <a:ext cx="5091361" cy="954107"/>
          </a:xfrm>
          <a:prstGeom prst="rect">
            <a:avLst/>
          </a:prstGeom>
        </p:spPr>
        <p:txBody>
          <a:bodyPr wrap="square">
            <a:spAutoFit/>
          </a:bodyPr>
          <a:lstStyle/>
          <a:p>
            <a:pPr algn="ctr"/>
            <a:r>
              <a:rPr lang="en-US" sz="2800">
                <a:solidFill>
                  <a:schemeClr val="bg1"/>
                </a:solidFill>
                <a:latin typeface="Calibri" panose="020F0502020204030204" pitchFamily="34" charset="0"/>
                <a:cs typeface="Calibri" panose="020F0502020204030204" pitchFamily="34" charset="0"/>
              </a:rPr>
              <a:t>Online application at </a:t>
            </a:r>
          </a:p>
          <a:p>
            <a:pPr algn="ctr"/>
            <a:r>
              <a:rPr lang="en-US" sz="2800" b="1" err="1">
                <a:solidFill>
                  <a:schemeClr val="bg1"/>
                </a:solidFill>
                <a:latin typeface="Calibri" panose="020F0502020204030204" pitchFamily="34" charset="0"/>
                <a:cs typeface="Calibri" panose="020F0502020204030204" pitchFamily="34" charset="0"/>
              </a:rPr>
              <a:t>www.clscholarship.org</a:t>
            </a:r>
            <a:r>
              <a:rPr lang="en-US" sz="2800" b="1">
                <a:solidFill>
                  <a:schemeClr val="bg1"/>
                </a:solidFill>
                <a:latin typeface="Calibri" panose="020F0502020204030204" pitchFamily="34" charset="0"/>
                <a:cs typeface="Calibri" panose="020F0502020204030204" pitchFamily="34" charset="0"/>
              </a:rPr>
              <a:t>/apply</a:t>
            </a:r>
          </a:p>
        </p:txBody>
      </p:sp>
      <p:sp>
        <p:nvSpPr>
          <p:cNvPr id="3" name="Content Placeholder 2"/>
          <p:cNvSpPr>
            <a:spLocks noGrp="1"/>
          </p:cNvSpPr>
          <p:nvPr>
            <p:ph idx="1"/>
          </p:nvPr>
        </p:nvSpPr>
        <p:spPr>
          <a:xfrm>
            <a:off x="6485100" y="1618152"/>
            <a:ext cx="5586984" cy="3157987"/>
          </a:xfrm>
        </p:spPr>
        <p:txBody>
          <a:bodyPr>
            <a:normAutofit/>
          </a:bodyPr>
          <a:lstStyle/>
          <a:p>
            <a:pPr marL="0" indent="0">
              <a:buNone/>
            </a:pPr>
            <a:r>
              <a:rPr lang="en-US" sz="2000">
                <a:latin typeface="Calibri"/>
                <a:cs typeface="Calibri"/>
              </a:rPr>
              <a:t>Application Deadline: </a:t>
            </a:r>
            <a:r>
              <a:rPr lang="en-US" sz="2000" b="1">
                <a:solidFill>
                  <a:schemeClr val="accent1"/>
                </a:solidFill>
                <a:latin typeface="Calibri"/>
                <a:cs typeface="Calibri"/>
              </a:rPr>
              <a:t>November 19, 8:00pm EST</a:t>
            </a:r>
          </a:p>
          <a:p>
            <a:pPr marL="0" indent="0">
              <a:buNone/>
            </a:pPr>
            <a:r>
              <a:rPr lang="en-US" sz="2000">
                <a:latin typeface="Calibri"/>
                <a:cs typeface="Calibri"/>
              </a:rPr>
              <a:t>Semifinalist Notification: Late January</a:t>
            </a:r>
          </a:p>
          <a:p>
            <a:pPr marL="0" indent="0">
              <a:buNone/>
            </a:pPr>
            <a:r>
              <a:rPr lang="en-US" sz="2000">
                <a:latin typeface="Calibri"/>
                <a:cs typeface="Calibri"/>
              </a:rPr>
              <a:t>Finalist Notification: March</a:t>
            </a:r>
          </a:p>
          <a:p>
            <a:pPr marL="0" indent="0">
              <a:buNone/>
            </a:pPr>
            <a:r>
              <a:rPr lang="en-US" sz="2000">
                <a:latin typeface="Calibri"/>
                <a:cs typeface="Calibri"/>
              </a:rPr>
              <a:t>Programs Begin: June</a:t>
            </a:r>
          </a:p>
        </p:txBody>
      </p:sp>
      <p:pic>
        <p:nvPicPr>
          <p:cNvPr id="9" name="Picture 8" descr="Qr code&#10;&#10;Description automatically generated">
            <a:extLst>
              <a:ext uri="{FF2B5EF4-FFF2-40B4-BE49-F238E27FC236}">
                <a16:creationId xmlns:a16="http://schemas.microsoft.com/office/drawing/2014/main" id="{3FBF5961-1C3E-4EAA-9CCD-4F338C5044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0376" y="4645985"/>
            <a:ext cx="2169415" cy="2169415"/>
          </a:xfrm>
          <a:prstGeom prst="rect">
            <a:avLst/>
          </a:prstGeom>
        </p:spPr>
      </p:pic>
    </p:spTree>
    <p:extLst>
      <p:ext uri="{BB962C8B-B14F-4D97-AF65-F5344CB8AC3E}">
        <p14:creationId xmlns:p14="http://schemas.microsoft.com/office/powerpoint/2010/main" val="311309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Stay</a:t>
            </a:r>
            <a:r>
              <a:rPr lang="en-US">
                <a:solidFill>
                  <a:schemeClr val="bg1"/>
                </a:solidFill>
              </a:rPr>
              <a:t> in Touch</a:t>
            </a:r>
          </a:p>
        </p:txBody>
      </p:sp>
      <p:sp>
        <p:nvSpPr>
          <p:cNvPr id="3" name="Content Placeholder 2"/>
          <p:cNvSpPr>
            <a:spLocks noGrp="1"/>
          </p:cNvSpPr>
          <p:nvPr>
            <p:ph idx="1"/>
          </p:nvPr>
        </p:nvSpPr>
        <p:spPr>
          <a:xfrm>
            <a:off x="1544320" y="1618153"/>
            <a:ext cx="4630569" cy="2136044"/>
          </a:xfrm>
        </p:spPr>
        <p:txBody>
          <a:bodyPr>
            <a:normAutofit/>
          </a:bodyPr>
          <a:lstStyle/>
          <a:p>
            <a:r>
              <a:rPr lang="en-US" sz="2000"/>
              <a:t>Follow us for updates!</a:t>
            </a:r>
          </a:p>
          <a:p>
            <a:r>
              <a:rPr lang="en-US" sz="2000"/>
              <a:t>Join us for future webinars. </a:t>
            </a:r>
          </a:p>
          <a:p>
            <a:r>
              <a:rPr lang="en-US" sz="2000"/>
              <a:t>Register at </a:t>
            </a:r>
            <a:r>
              <a:rPr lang="en-US" sz="2000" b="1">
                <a:solidFill>
                  <a:srgbClr val="007681"/>
                </a:solidFill>
              </a:rPr>
              <a:t>clscholarship.org/events</a:t>
            </a:r>
          </a:p>
        </p:txBody>
      </p:sp>
      <p:sp>
        <p:nvSpPr>
          <p:cNvPr id="14" name="Rectangle 13">
            <a:extLst>
              <a:ext uri="{FF2B5EF4-FFF2-40B4-BE49-F238E27FC236}">
                <a16:creationId xmlns:a16="http://schemas.microsoft.com/office/drawing/2014/main" id="{F062DE0D-06BE-4C26-A57A-77FD21D0CBD0}"/>
              </a:ext>
            </a:extLst>
          </p:cNvPr>
          <p:cNvSpPr/>
          <p:nvPr/>
        </p:nvSpPr>
        <p:spPr>
          <a:xfrm>
            <a:off x="925157" y="4070623"/>
            <a:ext cx="5785177" cy="2560319"/>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D224EF-E3DC-4259-9152-9FEDD438714B}"/>
              </a:ext>
            </a:extLst>
          </p:cNvPr>
          <p:cNvSpPr txBox="1"/>
          <p:nvPr/>
        </p:nvSpPr>
        <p:spPr>
          <a:xfrm>
            <a:off x="2693477" y="5970179"/>
            <a:ext cx="3132161"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fb.com/</a:t>
            </a:r>
            <a:r>
              <a:rPr lang="en-US" sz="2000" b="1" err="1">
                <a:solidFill>
                  <a:schemeClr val="bg1"/>
                </a:solidFill>
                <a:latin typeface="Calibri" panose="020F0502020204030204" pitchFamily="34" charset="0"/>
                <a:cs typeface="Calibri" panose="020F0502020204030204" pitchFamily="34" charset="0"/>
              </a:rPr>
              <a:t>CLScholarship</a:t>
            </a:r>
            <a:endParaRPr lang="en-US" sz="2000" b="1">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8AB6360-5621-4659-849E-131D9F0B9850}"/>
              </a:ext>
            </a:extLst>
          </p:cNvPr>
          <p:cNvSpPr txBox="1"/>
          <p:nvPr/>
        </p:nvSpPr>
        <p:spPr>
          <a:xfrm>
            <a:off x="2694239" y="5149723"/>
            <a:ext cx="2487304"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@CLSScholarship</a:t>
            </a:r>
          </a:p>
        </p:txBody>
      </p:sp>
      <p:sp>
        <p:nvSpPr>
          <p:cNvPr id="13" name="TextBox 12">
            <a:extLst>
              <a:ext uri="{FF2B5EF4-FFF2-40B4-BE49-F238E27FC236}">
                <a16:creationId xmlns:a16="http://schemas.microsoft.com/office/drawing/2014/main" id="{5066B879-15EF-4274-AB81-4581E949AD98}"/>
              </a:ext>
            </a:extLst>
          </p:cNvPr>
          <p:cNvSpPr txBox="1"/>
          <p:nvPr/>
        </p:nvSpPr>
        <p:spPr>
          <a:xfrm>
            <a:off x="2693477" y="4351994"/>
            <a:ext cx="2631674" cy="400110"/>
          </a:xfrm>
          <a:prstGeom prst="rect">
            <a:avLst/>
          </a:prstGeom>
          <a:noFill/>
        </p:spPr>
        <p:txBody>
          <a:bodyPr wrap="square" rtlCol="0">
            <a:spAutoFit/>
          </a:bodyPr>
          <a:lstStyle/>
          <a:p>
            <a:r>
              <a:rPr lang="en-US" sz="2000" b="1">
                <a:solidFill>
                  <a:schemeClr val="bg1"/>
                </a:solidFill>
                <a:latin typeface="Calibri" panose="020F0502020204030204" pitchFamily="34" charset="0"/>
                <a:cs typeface="Calibri" panose="020F0502020204030204" pitchFamily="34" charset="0"/>
              </a:rPr>
              <a:t>@CLScholarship</a:t>
            </a:r>
          </a:p>
        </p:txBody>
      </p:sp>
      <p:pic>
        <p:nvPicPr>
          <p:cNvPr id="15" name="Picture 14">
            <a:extLst>
              <a:ext uri="{FF2B5EF4-FFF2-40B4-BE49-F238E27FC236}">
                <a16:creationId xmlns:a16="http://schemas.microsoft.com/office/drawing/2014/main" id="{D37F1408-0F5C-456F-B5ED-B35CB2A41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2569" y="5075458"/>
            <a:ext cx="548640" cy="54864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0FF24CB5-580F-4707-A756-6E77C90A82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2569" y="5897634"/>
            <a:ext cx="548640" cy="548640"/>
          </a:xfrm>
          <a:prstGeom prst="rect">
            <a:avLst/>
          </a:prstGeom>
          <a:effectLst>
            <a:outerShdw blurRad="63500" sx="102000" sy="102000" algn="ctr" rotWithShape="0">
              <a:prstClr val="black">
                <a:alpha val="40000"/>
              </a:prstClr>
            </a:outerShdw>
          </a:effectLst>
        </p:spPr>
      </p:pic>
      <p:pic>
        <p:nvPicPr>
          <p:cNvPr id="18" name="Picture 17" descr="Icon&#10;&#10;Description automatically generated">
            <a:extLst>
              <a:ext uri="{FF2B5EF4-FFF2-40B4-BE49-F238E27FC236}">
                <a16:creationId xmlns:a16="http://schemas.microsoft.com/office/drawing/2014/main" id="{4F0ACF3F-11C4-4375-86ED-A9103D6C5F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3331" y="4276525"/>
            <a:ext cx="547116" cy="551048"/>
          </a:xfrm>
          <a:prstGeom prst="rect">
            <a:avLst/>
          </a:prstGeom>
          <a:effectLst>
            <a:outerShdw blurRad="50800" dist="38100" dir="2700000" algn="tl" rotWithShape="0">
              <a:prstClr val="black">
                <a:alpha val="40000"/>
              </a:prstClr>
            </a:outerShdw>
          </a:effectLst>
        </p:spPr>
      </p:pic>
      <p:pic>
        <p:nvPicPr>
          <p:cNvPr id="20" name="Picture 19" descr="A picture containing person, outdoor&#10;&#10;Description automatically generated">
            <a:extLst>
              <a:ext uri="{FF2B5EF4-FFF2-40B4-BE49-F238E27FC236}">
                <a16:creationId xmlns:a16="http://schemas.microsoft.com/office/drawing/2014/main" id="{6C288F8E-2F81-4E1F-8240-D6613854DC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10334" y="1011219"/>
            <a:ext cx="5312593" cy="5857539"/>
          </a:xfrm>
          <a:prstGeom prst="rect">
            <a:avLst/>
          </a:prstGeom>
        </p:spPr>
      </p:pic>
    </p:spTree>
    <p:extLst>
      <p:ext uri="{BB962C8B-B14F-4D97-AF65-F5344CB8AC3E}">
        <p14:creationId xmlns:p14="http://schemas.microsoft.com/office/powerpoint/2010/main" val="304158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461476" y="1186665"/>
            <a:ext cx="6334696" cy="2004545"/>
          </a:xfrm>
        </p:spPr>
        <p:txBody>
          <a:bodyPr/>
          <a:lstStyle/>
          <a:p>
            <a:r>
              <a:rPr lang="en-US"/>
              <a:t>Questions?</a:t>
            </a:r>
          </a:p>
        </p:txBody>
      </p:sp>
      <p:sp>
        <p:nvSpPr>
          <p:cNvPr id="10" name="Subtitle 9"/>
          <p:cNvSpPr>
            <a:spLocks noGrp="1"/>
          </p:cNvSpPr>
          <p:nvPr>
            <p:ph type="subTitle" idx="1"/>
          </p:nvPr>
        </p:nvSpPr>
        <p:spPr>
          <a:xfrm>
            <a:off x="3461476" y="3683568"/>
            <a:ext cx="6334696" cy="914400"/>
          </a:xfrm>
        </p:spPr>
        <p:txBody>
          <a:bodyPr>
            <a:noAutofit/>
          </a:bodyPr>
          <a:lstStyle/>
          <a:p>
            <a:r>
              <a:rPr lang="en-US" sz="3200" b="1">
                <a:latin typeface="Calibri"/>
                <a:ea typeface="Calibri"/>
                <a:cs typeface="Calibri"/>
              </a:rPr>
              <a:t>cls@americancouncils.org</a:t>
            </a:r>
          </a:p>
          <a:p>
            <a:r>
              <a:rPr lang="en-US" sz="3200" b="1">
                <a:latin typeface="Calibri"/>
                <a:ea typeface="Calibri"/>
                <a:cs typeface="Calibri"/>
              </a:rPr>
              <a:t>CLScholarship.org</a:t>
            </a:r>
          </a:p>
        </p:txBody>
      </p:sp>
      <p:sp>
        <p:nvSpPr>
          <p:cNvPr id="11" name="TextBox 10"/>
          <p:cNvSpPr txBox="1"/>
          <p:nvPr/>
        </p:nvSpPr>
        <p:spPr>
          <a:xfrm>
            <a:off x="5653896" y="6129327"/>
            <a:ext cx="3132161" cy="400110"/>
          </a:xfrm>
          <a:prstGeom prst="rect">
            <a:avLst/>
          </a:prstGeom>
          <a:noFill/>
        </p:spPr>
        <p:txBody>
          <a:bodyPr wrap="square" rtlCol="0">
            <a:spAutoFit/>
          </a:bodyPr>
          <a:lstStyle/>
          <a:p>
            <a:r>
              <a:rPr lang="en-US" sz="2000">
                <a:solidFill>
                  <a:schemeClr val="bg1"/>
                </a:solidFill>
                <a:latin typeface="Calibri" panose="020F0502020204030204" pitchFamily="34" charset="0"/>
                <a:cs typeface="Calibri" panose="020F0502020204030204" pitchFamily="34" charset="0"/>
              </a:rPr>
              <a:t>fb.com/</a:t>
            </a:r>
            <a:r>
              <a:rPr lang="en-US" sz="2000" err="1">
                <a:solidFill>
                  <a:schemeClr val="bg1"/>
                </a:solidFill>
                <a:latin typeface="Calibri" panose="020F0502020204030204" pitchFamily="34" charset="0"/>
                <a:cs typeface="Calibri" panose="020F0502020204030204" pitchFamily="34" charset="0"/>
              </a:rPr>
              <a:t>CLScholarship</a:t>
            </a:r>
            <a:endParaRPr lang="en-US" sz="2000">
              <a:solidFill>
                <a:schemeClr val="bg1"/>
              </a:solidFill>
              <a:latin typeface="Calibri" panose="020F0502020204030204" pitchFamily="34" charset="0"/>
              <a:cs typeface="Calibri" panose="020F0502020204030204" pitchFamily="34" charset="0"/>
            </a:endParaRPr>
          </a:p>
        </p:txBody>
      </p:sp>
      <p:sp>
        <p:nvSpPr>
          <p:cNvPr id="12" name="TextBox 11"/>
          <p:cNvSpPr txBox="1"/>
          <p:nvPr/>
        </p:nvSpPr>
        <p:spPr>
          <a:xfrm>
            <a:off x="9511175" y="6129327"/>
            <a:ext cx="2487304" cy="400110"/>
          </a:xfrm>
          <a:prstGeom prst="rect">
            <a:avLst/>
          </a:prstGeom>
          <a:noFill/>
        </p:spPr>
        <p:txBody>
          <a:bodyPr wrap="square" rtlCol="0">
            <a:spAutoFit/>
          </a:bodyPr>
          <a:lstStyle/>
          <a:p>
            <a:r>
              <a:rPr lang="en-US" sz="2000">
                <a:solidFill>
                  <a:schemeClr val="bg1"/>
                </a:solidFill>
                <a:latin typeface="Calibri" panose="020F0502020204030204" pitchFamily="34" charset="0"/>
                <a:cs typeface="Calibri" panose="020F0502020204030204" pitchFamily="34" charset="0"/>
              </a:rPr>
              <a:t>@</a:t>
            </a:r>
            <a:r>
              <a:rPr lang="en-US" sz="2000" err="1">
                <a:solidFill>
                  <a:schemeClr val="bg1"/>
                </a:solidFill>
                <a:latin typeface="Calibri" panose="020F0502020204030204" pitchFamily="34" charset="0"/>
                <a:cs typeface="Calibri" panose="020F0502020204030204" pitchFamily="34" charset="0"/>
              </a:rPr>
              <a:t>CLSScholarship</a:t>
            </a:r>
            <a:endParaRPr lang="en-US" sz="2000">
              <a:solidFill>
                <a:schemeClr val="bg1"/>
              </a:solidFill>
              <a:latin typeface="Calibri" panose="020F0502020204030204" pitchFamily="34" charset="0"/>
              <a:cs typeface="Calibri" panose="020F0502020204030204" pitchFamily="34" charset="0"/>
            </a:endParaRPr>
          </a:p>
        </p:txBody>
      </p:sp>
      <p:sp>
        <p:nvSpPr>
          <p:cNvPr id="13" name="TextBox 12"/>
          <p:cNvSpPr txBox="1"/>
          <p:nvPr/>
        </p:nvSpPr>
        <p:spPr>
          <a:xfrm>
            <a:off x="2291736" y="6129327"/>
            <a:ext cx="2631674" cy="400110"/>
          </a:xfrm>
          <a:prstGeom prst="rect">
            <a:avLst/>
          </a:prstGeom>
          <a:noFill/>
        </p:spPr>
        <p:txBody>
          <a:bodyPr wrap="square" rtlCol="0">
            <a:spAutoFit/>
          </a:bodyPr>
          <a:lstStyle/>
          <a:p>
            <a:r>
              <a:rPr lang="en-US" sz="2000">
                <a:solidFill>
                  <a:schemeClr val="bg1"/>
                </a:solidFill>
                <a:latin typeface="Calibri" panose="020F0502020204030204" pitchFamily="34" charset="0"/>
                <a:cs typeface="Calibri" panose="020F0502020204030204" pitchFamily="34" charset="0"/>
              </a:rPr>
              <a:t>@</a:t>
            </a:r>
            <a:r>
              <a:rPr lang="en-US" sz="2000" err="1">
                <a:solidFill>
                  <a:schemeClr val="bg1"/>
                </a:solidFill>
                <a:latin typeface="Calibri" panose="020F0502020204030204" pitchFamily="34" charset="0"/>
                <a:cs typeface="Calibri" panose="020F0502020204030204" pitchFamily="34" charset="0"/>
              </a:rPr>
              <a:t>CLScholarship</a:t>
            </a:r>
            <a:endParaRPr lang="en-US" sz="2000">
              <a:solidFill>
                <a:schemeClr val="bg1"/>
              </a:solidFill>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6622" y="6055062"/>
            <a:ext cx="548640" cy="548640"/>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7487" y="6055062"/>
            <a:ext cx="548640" cy="548640"/>
          </a:xfrm>
          <a:prstGeom prst="rect">
            <a:avLst/>
          </a:prstGeom>
          <a:effectLst>
            <a:outerShdw blurRad="63500" sx="102000" sy="102000" algn="ctr" rotWithShape="0">
              <a:prstClr val="black">
                <a:alpha val="40000"/>
              </a:prstClr>
            </a:outerShdw>
          </a:effectLst>
        </p:spPr>
      </p:pic>
      <p:pic>
        <p:nvPicPr>
          <p:cNvPr id="17" name="Picture 16" descr="Icon&#10;&#10;Description automatically generated">
            <a:extLst>
              <a:ext uri="{FF2B5EF4-FFF2-40B4-BE49-F238E27FC236}">
                <a16:creationId xmlns:a16="http://schemas.microsoft.com/office/drawing/2014/main" id="{F6C1CED6-41FC-471F-BBF6-00C3301EB9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046" y="6032317"/>
            <a:ext cx="589890" cy="594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910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
        <p:nvSpPr>
          <p:cNvPr id="3" name="Content Placeholder 2"/>
          <p:cNvSpPr>
            <a:spLocks noGrp="1"/>
          </p:cNvSpPr>
          <p:nvPr>
            <p:ph idx="1"/>
          </p:nvPr>
        </p:nvSpPr>
        <p:spPr>
          <a:xfrm>
            <a:off x="8077270" y="2165249"/>
            <a:ext cx="4190086" cy="2896077"/>
          </a:xfrm>
        </p:spPr>
        <p:txBody>
          <a:bodyPr>
            <a:normAutofit/>
          </a:bodyPr>
          <a:lstStyle/>
          <a:p>
            <a:pPr marL="457200" indent="-457200">
              <a:buFont typeface="+mj-lt"/>
              <a:buAutoNum type="arabicPeriod"/>
            </a:pPr>
            <a:r>
              <a:rPr lang="en-US" sz="2400"/>
              <a:t>CLS Program overview</a:t>
            </a:r>
          </a:p>
          <a:p>
            <a:pPr marL="457200" indent="-457200">
              <a:buFont typeface="+mj-lt"/>
              <a:buAutoNum type="arabicPeriod"/>
            </a:pPr>
            <a:r>
              <a:rPr lang="en-US" sz="2400"/>
              <a:t>Program benefits</a:t>
            </a:r>
          </a:p>
          <a:p>
            <a:pPr marL="457200" indent="-457200">
              <a:buFont typeface="+mj-lt"/>
              <a:buAutoNum type="arabicPeriod"/>
            </a:pPr>
            <a:r>
              <a:rPr lang="en-US" sz="2400"/>
              <a:t>Application tips</a:t>
            </a:r>
          </a:p>
          <a:p>
            <a:pPr marL="457200" indent="-457200">
              <a:buFont typeface="+mj-lt"/>
              <a:buAutoNum type="arabicPeriod"/>
            </a:pPr>
            <a:r>
              <a:rPr lang="en-US" sz="2400"/>
              <a:t>Q&amp;A</a:t>
            </a:r>
          </a:p>
        </p:txBody>
      </p:sp>
      <p:pic>
        <p:nvPicPr>
          <p:cNvPr id="5" name="Picture 4" descr="A group of women making a heart with their hands&#10;&#10;Description automatically generated">
            <a:extLst>
              <a:ext uri="{FF2B5EF4-FFF2-40B4-BE49-F238E27FC236}">
                <a16:creationId xmlns:a16="http://schemas.microsoft.com/office/drawing/2014/main" id="{343A50A6-8F20-311C-CC2E-910CC00577FE}"/>
              </a:ext>
            </a:extLst>
          </p:cNvPr>
          <p:cNvPicPr>
            <a:picLocks noChangeAspect="1"/>
          </p:cNvPicPr>
          <p:nvPr/>
        </p:nvPicPr>
        <p:blipFill>
          <a:blip r:embed="rId3"/>
          <a:srcRect l="4425" r="2544"/>
          <a:stretch/>
        </p:blipFill>
        <p:spPr>
          <a:xfrm>
            <a:off x="925871" y="1008444"/>
            <a:ext cx="6789551" cy="4858670"/>
          </a:xfrm>
          <a:prstGeom prst="rect">
            <a:avLst/>
          </a:prstGeom>
        </p:spPr>
      </p:pic>
    </p:spTree>
    <p:extLst>
      <p:ext uri="{BB962C8B-B14F-4D97-AF65-F5344CB8AC3E}">
        <p14:creationId xmlns:p14="http://schemas.microsoft.com/office/powerpoint/2010/main" val="355103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p>
            <a:r>
              <a:rPr lang="en-US"/>
              <a:t>What is the CLS Program?</a:t>
            </a:r>
          </a:p>
        </p:txBody>
      </p:sp>
      <p:sp>
        <p:nvSpPr>
          <p:cNvPr id="3" name="Content Placeholder 2"/>
          <p:cNvSpPr>
            <a:spLocks noGrp="1"/>
          </p:cNvSpPr>
          <p:nvPr>
            <p:ph idx="1"/>
          </p:nvPr>
        </p:nvSpPr>
        <p:spPr>
          <a:xfrm>
            <a:off x="1370662" y="1514241"/>
            <a:ext cx="4115738" cy="4987021"/>
          </a:xfrm>
        </p:spPr>
        <p:txBody>
          <a:bodyPr>
            <a:normAutofit/>
          </a:bodyPr>
          <a:lstStyle/>
          <a:p>
            <a:r>
              <a:rPr lang="en-US" b="1">
                <a:solidFill>
                  <a:srgbClr val="007681"/>
                </a:solidFill>
                <a:latin typeface="Calibri"/>
                <a:ea typeface="Calibri"/>
                <a:cs typeface="Calibri"/>
              </a:rPr>
              <a:t>Immersive summer opportunity</a:t>
            </a:r>
            <a:r>
              <a:rPr lang="en-US">
                <a:latin typeface="Calibri"/>
                <a:ea typeface="Calibri"/>
                <a:cs typeface="Calibri"/>
              </a:rPr>
              <a:t> to study languages and cultures essential to America’s engagement with the world</a:t>
            </a:r>
            <a:endParaRPr lang="en-US"/>
          </a:p>
          <a:p>
            <a:r>
              <a:rPr lang="en-US" b="1">
                <a:solidFill>
                  <a:schemeClr val="accent1"/>
                </a:solidFill>
                <a:latin typeface="Calibri"/>
                <a:ea typeface="Calibri"/>
                <a:cs typeface="Calibri"/>
              </a:rPr>
              <a:t>Funded</a:t>
            </a:r>
            <a:r>
              <a:rPr lang="en-US">
                <a:latin typeface="Calibri"/>
                <a:ea typeface="Calibri"/>
                <a:cs typeface="Calibri"/>
              </a:rPr>
              <a:t> by the U.S. Government</a:t>
            </a:r>
            <a:endParaRPr lang="en-US"/>
          </a:p>
          <a:p>
            <a:r>
              <a:rPr lang="en-US">
                <a:latin typeface="Calibri"/>
                <a:ea typeface="Calibri"/>
                <a:cs typeface="Calibri"/>
              </a:rPr>
              <a:t>Apply</a:t>
            </a:r>
            <a:r>
              <a:rPr lang="en-US" sz="2200">
                <a:latin typeface="Calibri"/>
                <a:ea typeface="Calibri"/>
                <a:cs typeface="Calibri"/>
              </a:rPr>
              <a:t> for a language program either </a:t>
            </a:r>
            <a:r>
              <a:rPr lang="en-US" sz="2200" b="1">
                <a:solidFill>
                  <a:srgbClr val="007681"/>
                </a:solidFill>
                <a:latin typeface="Calibri"/>
                <a:ea typeface="Calibri"/>
                <a:cs typeface="Calibri"/>
              </a:rPr>
              <a:t>overseas</a:t>
            </a:r>
            <a:r>
              <a:rPr lang="en-US" sz="2200">
                <a:latin typeface="Calibri"/>
                <a:ea typeface="Calibri"/>
                <a:cs typeface="Calibri"/>
              </a:rPr>
              <a:t> or offered </a:t>
            </a:r>
            <a:r>
              <a:rPr lang="en-US" sz="2200" b="1">
                <a:solidFill>
                  <a:srgbClr val="007681"/>
                </a:solidFill>
                <a:latin typeface="Calibri"/>
                <a:ea typeface="Calibri"/>
                <a:cs typeface="Calibri"/>
              </a:rPr>
              <a:t>virtually through CLS Spark</a:t>
            </a:r>
            <a:endParaRPr lang="en-US" sz="2200">
              <a:latin typeface="Calibri"/>
              <a:ea typeface="Calibri"/>
              <a:cs typeface="Calibri"/>
            </a:endParaRPr>
          </a:p>
        </p:txBody>
      </p:sp>
      <p:pic>
        <p:nvPicPr>
          <p:cNvPr id="4" name="Picture 3" descr="A group of people holding puppets&#10;&#10;Description automatically generated">
            <a:extLst>
              <a:ext uri="{FF2B5EF4-FFF2-40B4-BE49-F238E27FC236}">
                <a16:creationId xmlns:a16="http://schemas.microsoft.com/office/drawing/2014/main" id="{C9D2B268-0C73-FFE2-8B29-57B682F88738}"/>
              </a:ext>
            </a:extLst>
          </p:cNvPr>
          <p:cNvPicPr>
            <a:picLocks noChangeAspect="1"/>
          </p:cNvPicPr>
          <p:nvPr/>
        </p:nvPicPr>
        <p:blipFill>
          <a:blip r:embed="rId3"/>
          <a:stretch>
            <a:fillRect/>
          </a:stretch>
        </p:blipFill>
        <p:spPr>
          <a:xfrm>
            <a:off x="5814524" y="1213144"/>
            <a:ext cx="6052924" cy="4541742"/>
          </a:xfrm>
          <a:prstGeom prst="rect">
            <a:avLst/>
          </a:prstGeom>
        </p:spPr>
      </p:pic>
    </p:spTree>
    <p:extLst>
      <p:ext uri="{BB962C8B-B14F-4D97-AF65-F5344CB8AC3E}">
        <p14:creationId xmlns:p14="http://schemas.microsoft.com/office/powerpoint/2010/main" val="330935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5972206-C029-55CA-1394-FC075CEA0183}"/>
              </a:ext>
            </a:extLst>
          </p:cNvPr>
          <p:cNvSpPr>
            <a:spLocks noGrp="1"/>
          </p:cNvSpPr>
          <p:nvPr>
            <p:ph type="title"/>
          </p:nvPr>
        </p:nvSpPr>
        <p:spPr>
          <a:xfrm>
            <a:off x="252919" y="1123837"/>
            <a:ext cx="2947482" cy="1038177"/>
          </a:xfrm>
        </p:spPr>
        <p:txBody>
          <a:bodyPr anchor="b">
            <a:normAutofit/>
          </a:bodyPr>
          <a:lstStyle/>
          <a:p>
            <a:r>
              <a:rPr lang="en-US" sz="2400">
                <a:latin typeface="Arial"/>
                <a:cs typeface="Arial"/>
              </a:rPr>
              <a:t>Languages Offered</a:t>
            </a:r>
            <a:endParaRPr lang="en-US" sz="2400"/>
          </a:p>
        </p:txBody>
      </p:sp>
      <p:graphicFrame>
        <p:nvGraphicFramePr>
          <p:cNvPr id="5" name="Table 5">
            <a:extLst>
              <a:ext uri="{FF2B5EF4-FFF2-40B4-BE49-F238E27FC236}">
                <a16:creationId xmlns:a16="http://schemas.microsoft.com/office/drawing/2014/main" id="{146C0661-C185-F446-B10A-73A7277C1857}"/>
              </a:ext>
            </a:extLst>
          </p:cNvPr>
          <p:cNvGraphicFramePr>
            <a:graphicFrameLocks noGrp="1"/>
          </p:cNvGraphicFramePr>
          <p:nvPr>
            <p:extLst>
              <p:ext uri="{D42A27DB-BD31-4B8C-83A1-F6EECF244321}">
                <p14:modId xmlns:p14="http://schemas.microsoft.com/office/powerpoint/2010/main" val="1950451980"/>
              </p:ext>
            </p:extLst>
          </p:nvPr>
        </p:nvGraphicFramePr>
        <p:xfrm>
          <a:off x="4059935" y="970441"/>
          <a:ext cx="7491364" cy="4900155"/>
        </p:xfrm>
        <a:graphic>
          <a:graphicData uri="http://schemas.openxmlformats.org/drawingml/2006/table">
            <a:tbl>
              <a:tblPr firstRow="1" bandRow="1">
                <a:tableStyleId>{5C22544A-7EE6-4342-B048-85BDC9FD1C3A}</a:tableStyleId>
              </a:tblPr>
              <a:tblGrid>
                <a:gridCol w="3745682">
                  <a:extLst>
                    <a:ext uri="{9D8B030D-6E8A-4147-A177-3AD203B41FA5}">
                      <a16:colId xmlns:a16="http://schemas.microsoft.com/office/drawing/2014/main" val="1337469438"/>
                    </a:ext>
                  </a:extLst>
                </a:gridCol>
                <a:gridCol w="3745682">
                  <a:extLst>
                    <a:ext uri="{9D8B030D-6E8A-4147-A177-3AD203B41FA5}">
                      <a16:colId xmlns:a16="http://schemas.microsoft.com/office/drawing/2014/main" val="1501104775"/>
                    </a:ext>
                  </a:extLst>
                </a:gridCol>
              </a:tblGrid>
              <a:tr h="582721">
                <a:tc gridSpan="2">
                  <a:txBody>
                    <a:bodyPr/>
                    <a:lstStyle/>
                    <a:p>
                      <a:r>
                        <a:rPr lang="en-US" sz="2600">
                          <a:latin typeface="Calibri" panose="020F0502020204030204" pitchFamily="34" charset="0"/>
                          <a:ea typeface="Calibri" panose="020F0502020204030204" pitchFamily="34" charset="0"/>
                          <a:cs typeface="Calibri" panose="020F0502020204030204" pitchFamily="34" charset="0"/>
                        </a:rPr>
                        <a:t>The CLS Program Overseas Institutes</a:t>
                      </a:r>
                    </a:p>
                  </a:txBody>
                  <a:tcPr marL="132437" marR="132437" marT="66218" marB="66218"/>
                </a:tc>
                <a:tc hMerge="1">
                  <a:txBody>
                    <a:bodyPr/>
                    <a:lstStyle/>
                    <a:p>
                      <a:endParaRPr lang="en-US"/>
                    </a:p>
                  </a:txBody>
                  <a:tcPr/>
                </a:tc>
                <a:extLst>
                  <a:ext uri="{0D108BD9-81ED-4DB2-BD59-A6C34878D82A}">
                    <a16:rowId xmlns:a16="http://schemas.microsoft.com/office/drawing/2014/main" val="3741323740"/>
                  </a:ext>
                </a:extLst>
              </a:tr>
              <a:tr h="582721">
                <a:tc>
                  <a:txBody>
                    <a:bodyPr/>
                    <a:lstStyle/>
                    <a:p>
                      <a:r>
                        <a:rPr lang="en-US" sz="2600" b="1">
                          <a:latin typeface="Calibri" panose="020F0502020204030204" pitchFamily="34" charset="0"/>
                          <a:ea typeface="Calibri" panose="020F0502020204030204" pitchFamily="34" charset="0"/>
                          <a:cs typeface="Calibri" panose="020F0502020204030204" pitchFamily="34" charset="0"/>
                        </a:rPr>
                        <a:t>Experience Level</a:t>
                      </a:r>
                    </a:p>
                  </a:txBody>
                  <a:tcPr marL="132437" marR="132437" marT="66218" marB="66218"/>
                </a:tc>
                <a:tc>
                  <a:txBody>
                    <a:bodyPr/>
                    <a:lstStyle/>
                    <a:p>
                      <a:r>
                        <a:rPr lang="en-US" sz="2600" b="1">
                          <a:latin typeface="Calibri" panose="020F0502020204030204" pitchFamily="34" charset="0"/>
                          <a:ea typeface="Calibri" panose="020F0502020204030204" pitchFamily="34" charset="0"/>
                          <a:cs typeface="Calibri" panose="020F0502020204030204" pitchFamily="34" charset="0"/>
                        </a:rPr>
                        <a:t>Languages</a:t>
                      </a:r>
                    </a:p>
                  </a:txBody>
                  <a:tcPr marL="132437" marR="132437" marT="66218" marB="66218"/>
                </a:tc>
                <a:extLst>
                  <a:ext uri="{0D108BD9-81ED-4DB2-BD59-A6C34878D82A}">
                    <a16:rowId xmlns:a16="http://schemas.microsoft.com/office/drawing/2014/main" val="2955225504"/>
                  </a:ext>
                </a:extLst>
              </a:tr>
              <a:tr h="1774651">
                <a:tc>
                  <a:txBody>
                    <a:bodyPr/>
                    <a:lstStyle/>
                    <a:p>
                      <a:r>
                        <a:rPr lang="en-US" sz="2600">
                          <a:latin typeface="Calibri" panose="020F0502020204030204" pitchFamily="34" charset="0"/>
                          <a:ea typeface="Calibri" panose="020F0502020204030204" pitchFamily="34" charset="0"/>
                          <a:cs typeface="Calibri" panose="020F0502020204030204" pitchFamily="34" charset="0"/>
                        </a:rPr>
                        <a:t>Open to students at all language levels, including beginners</a:t>
                      </a:r>
                    </a:p>
                  </a:txBody>
                  <a:tcPr marL="132437" marR="132437" marT="66218" marB="66218"/>
                </a:tc>
                <a:tc>
                  <a:txBody>
                    <a:bodyPr/>
                    <a:lstStyle/>
                    <a:p>
                      <a:r>
                        <a:rPr lang="en-US" sz="2600">
                          <a:latin typeface="Calibri" panose="020F0502020204030204" pitchFamily="34" charset="0"/>
                          <a:ea typeface="Calibri" panose="020F0502020204030204" pitchFamily="34" charset="0"/>
                          <a:cs typeface="Calibri" panose="020F0502020204030204" pitchFamily="34" charset="0"/>
                        </a:rPr>
                        <a:t>Hindi, Indonesian, Persian, Portuguese, Swahili, Turkish and Urdu</a:t>
                      </a:r>
                    </a:p>
                  </a:txBody>
                  <a:tcPr marL="132437" marR="132437" marT="66218" marB="66218"/>
                </a:tc>
                <a:extLst>
                  <a:ext uri="{0D108BD9-81ED-4DB2-BD59-A6C34878D82A}">
                    <a16:rowId xmlns:a16="http://schemas.microsoft.com/office/drawing/2014/main" val="4292757819"/>
                  </a:ext>
                </a:extLst>
              </a:tr>
              <a:tr h="980031">
                <a:tc>
                  <a:txBody>
                    <a:bodyPr/>
                    <a:lstStyle/>
                    <a:p>
                      <a:r>
                        <a:rPr lang="en-US" sz="2600">
                          <a:latin typeface="Calibri" panose="020F0502020204030204" pitchFamily="34" charset="0"/>
                          <a:ea typeface="Calibri" panose="020F0502020204030204" pitchFamily="34" charset="0"/>
                          <a:cs typeface="Calibri" panose="020F0502020204030204" pitchFamily="34" charset="0"/>
                        </a:rPr>
                        <a:t>One year of prior study required</a:t>
                      </a:r>
                    </a:p>
                  </a:txBody>
                  <a:tcPr marL="132437" marR="132437" marT="66218" marB="66218"/>
                </a:tc>
                <a:tc>
                  <a:txBody>
                    <a:bodyPr/>
                    <a:lstStyle/>
                    <a:p>
                      <a:r>
                        <a:rPr lang="en-US" sz="2600">
                          <a:latin typeface="Calibri" panose="020F0502020204030204" pitchFamily="34" charset="0"/>
                          <a:ea typeface="Calibri" panose="020F0502020204030204" pitchFamily="34" charset="0"/>
                          <a:cs typeface="Calibri" panose="020F0502020204030204" pitchFamily="34" charset="0"/>
                        </a:rPr>
                        <a:t>Arabic, Chinese, Korean and Russian</a:t>
                      </a:r>
                    </a:p>
                  </a:txBody>
                  <a:tcPr marL="132437" marR="132437" marT="66218" marB="66218"/>
                </a:tc>
                <a:extLst>
                  <a:ext uri="{0D108BD9-81ED-4DB2-BD59-A6C34878D82A}">
                    <a16:rowId xmlns:a16="http://schemas.microsoft.com/office/drawing/2014/main" val="2240756890"/>
                  </a:ext>
                </a:extLst>
              </a:tr>
              <a:tr h="980031">
                <a:tc>
                  <a:txBody>
                    <a:bodyPr/>
                    <a:lstStyle/>
                    <a:p>
                      <a:r>
                        <a:rPr lang="en-US" sz="2600">
                          <a:latin typeface="Calibri" panose="020F0502020204030204" pitchFamily="34" charset="0"/>
                          <a:ea typeface="Calibri" panose="020F0502020204030204" pitchFamily="34" charset="0"/>
                          <a:cs typeface="Calibri" panose="020F0502020204030204" pitchFamily="34" charset="0"/>
                        </a:rPr>
                        <a:t>Two years of prior study required</a:t>
                      </a:r>
                    </a:p>
                  </a:txBody>
                  <a:tcPr marL="132437" marR="132437" marT="66218" marB="66218"/>
                </a:tc>
                <a:tc>
                  <a:txBody>
                    <a:bodyPr/>
                    <a:lstStyle/>
                    <a:p>
                      <a:r>
                        <a:rPr lang="en-US" sz="2600">
                          <a:latin typeface="Calibri" panose="020F0502020204030204" pitchFamily="34" charset="0"/>
                          <a:ea typeface="Calibri" panose="020F0502020204030204" pitchFamily="34" charset="0"/>
                          <a:cs typeface="Calibri" panose="020F0502020204030204" pitchFamily="34" charset="0"/>
                        </a:rPr>
                        <a:t>Japanese</a:t>
                      </a:r>
                    </a:p>
                  </a:txBody>
                  <a:tcPr marL="132437" marR="132437" marT="66218" marB="66218"/>
                </a:tc>
                <a:extLst>
                  <a:ext uri="{0D108BD9-81ED-4DB2-BD59-A6C34878D82A}">
                    <a16:rowId xmlns:a16="http://schemas.microsoft.com/office/drawing/2014/main" val="2998981844"/>
                  </a:ext>
                </a:extLst>
              </a:tr>
            </a:tbl>
          </a:graphicData>
        </a:graphic>
      </p:graphicFrame>
    </p:spTree>
    <p:extLst>
      <p:ext uri="{BB962C8B-B14F-4D97-AF65-F5344CB8AC3E}">
        <p14:creationId xmlns:p14="http://schemas.microsoft.com/office/powerpoint/2010/main" val="241431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Structure</a:t>
            </a:r>
          </a:p>
        </p:txBody>
      </p:sp>
      <p:sp>
        <p:nvSpPr>
          <p:cNvPr id="3" name="Content Placeholder 2"/>
          <p:cNvSpPr>
            <a:spLocks noGrp="1"/>
          </p:cNvSpPr>
          <p:nvPr>
            <p:ph idx="1"/>
          </p:nvPr>
        </p:nvSpPr>
        <p:spPr>
          <a:xfrm>
            <a:off x="1331976" y="1166244"/>
            <a:ext cx="4764024" cy="5044831"/>
          </a:xfrm>
        </p:spPr>
        <p:txBody>
          <a:bodyPr>
            <a:normAutofit/>
          </a:bodyPr>
          <a:lstStyle/>
          <a:p>
            <a:pPr>
              <a:buClr>
                <a:srgbClr val="007681"/>
              </a:buClr>
              <a:buSzPts val="2400"/>
            </a:pPr>
            <a:r>
              <a:rPr lang="en-US">
                <a:latin typeface="Calibri"/>
                <a:ea typeface="Calibri"/>
                <a:cs typeface="Calibri"/>
                <a:sym typeface="Calibri"/>
              </a:rPr>
              <a:t>Students participate as a </a:t>
            </a:r>
            <a:r>
              <a:rPr lang="en-US" b="1">
                <a:solidFill>
                  <a:srgbClr val="007681"/>
                </a:solidFill>
                <a:latin typeface="Calibri"/>
                <a:ea typeface="Calibri"/>
                <a:cs typeface="Calibri"/>
                <a:sym typeface="Calibri"/>
              </a:rPr>
              <a:t>cohort </a:t>
            </a:r>
            <a:r>
              <a:rPr lang="en-US">
                <a:latin typeface="Calibri"/>
                <a:ea typeface="Calibri"/>
                <a:cs typeface="Calibri"/>
                <a:sym typeface="Calibri"/>
              </a:rPr>
              <a:t>and share the same weekly schedule</a:t>
            </a:r>
            <a:endParaRPr lang="en-US">
              <a:ea typeface="Calibri"/>
              <a:cs typeface="Calibri"/>
            </a:endParaRPr>
          </a:p>
          <a:p>
            <a:pPr lvl="1">
              <a:buClr>
                <a:srgbClr val="007681"/>
              </a:buClr>
              <a:buSzPts val="2400"/>
            </a:pPr>
            <a:r>
              <a:rPr lang="en-US" sz="2200" b="1">
                <a:solidFill>
                  <a:schemeClr val="accent1"/>
                </a:solidFill>
                <a:latin typeface="Calibri"/>
                <a:ea typeface="Calibri"/>
                <a:cs typeface="Calibri"/>
                <a:sym typeface="Calibri"/>
              </a:rPr>
              <a:t>Small classes</a:t>
            </a:r>
          </a:p>
          <a:p>
            <a:pPr lvl="1">
              <a:buClr>
                <a:srgbClr val="007681"/>
              </a:buClr>
              <a:buSzPts val="2400"/>
            </a:pPr>
            <a:r>
              <a:rPr lang="en-US" sz="2200" b="1">
                <a:solidFill>
                  <a:schemeClr val="accent1"/>
                </a:solidFill>
                <a:latin typeface="Calibri"/>
                <a:ea typeface="Calibri"/>
                <a:cs typeface="Calibri"/>
                <a:sym typeface="Calibri"/>
              </a:rPr>
              <a:t>Individual consultations</a:t>
            </a:r>
            <a:endParaRPr lang="en-US" sz="2200">
              <a:latin typeface="Calibri"/>
            </a:endParaRPr>
          </a:p>
          <a:p>
            <a:pPr lvl="1">
              <a:buClr>
                <a:srgbClr val="007681"/>
              </a:buClr>
              <a:buSzPts val="2400"/>
            </a:pPr>
            <a:r>
              <a:rPr lang="en-US" sz="2200" b="1">
                <a:solidFill>
                  <a:schemeClr val="accent1"/>
                </a:solidFill>
                <a:latin typeface="Calibri"/>
                <a:ea typeface="Calibri"/>
                <a:cs typeface="Calibri"/>
                <a:sym typeface="Calibri"/>
              </a:rPr>
              <a:t>Peer language partner</a:t>
            </a:r>
            <a:endParaRPr lang="en-US" sz="2200" b="1">
              <a:solidFill>
                <a:schemeClr val="accent1"/>
              </a:solidFill>
              <a:latin typeface="Calibri"/>
            </a:endParaRPr>
          </a:p>
          <a:p>
            <a:pPr lvl="1">
              <a:buClr>
                <a:srgbClr val="007681"/>
              </a:buClr>
              <a:buSzPts val="2400"/>
            </a:pPr>
            <a:r>
              <a:rPr lang="en-US" sz="2200" b="1">
                <a:solidFill>
                  <a:schemeClr val="accent1"/>
                </a:solidFill>
                <a:latin typeface="Calibri"/>
                <a:ea typeface="Calibri"/>
                <a:cs typeface="Calibri"/>
                <a:sym typeface="Calibri"/>
              </a:rPr>
              <a:t>Cultural programming </a:t>
            </a:r>
          </a:p>
          <a:p>
            <a:pPr>
              <a:buClr>
                <a:srgbClr val="007681"/>
              </a:buClr>
              <a:buSzPts val="2400"/>
            </a:pPr>
            <a:r>
              <a:rPr lang="en-US">
                <a:latin typeface="Calibri"/>
                <a:cs typeface="Calibri"/>
                <a:sym typeface="Calibri"/>
              </a:rPr>
              <a:t>CLS is </a:t>
            </a:r>
            <a:r>
              <a:rPr lang="en-US" b="1">
                <a:solidFill>
                  <a:schemeClr val="accent1"/>
                </a:solidFill>
                <a:latin typeface="Calibri"/>
                <a:cs typeface="Calibri"/>
                <a:sym typeface="Calibri"/>
              </a:rPr>
              <a:t>not</a:t>
            </a:r>
            <a:r>
              <a:rPr lang="en-US">
                <a:latin typeface="Calibri"/>
                <a:cs typeface="Calibri"/>
                <a:sym typeface="Calibri"/>
              </a:rPr>
              <a:t> a research, independent study, or internship program</a:t>
            </a:r>
          </a:p>
        </p:txBody>
      </p:sp>
      <p:pic>
        <p:nvPicPr>
          <p:cNvPr id="7" name="Picture 6" descr="A person a blue cloth&#10;&#10;Description automatically generated">
            <a:extLst>
              <a:ext uri="{FF2B5EF4-FFF2-40B4-BE49-F238E27FC236}">
                <a16:creationId xmlns:a16="http://schemas.microsoft.com/office/drawing/2014/main" id="{BA78A455-9810-4C8D-C368-C5E82E5C97E8}"/>
              </a:ext>
            </a:extLst>
          </p:cNvPr>
          <p:cNvPicPr>
            <a:picLocks noChangeAspect="1"/>
          </p:cNvPicPr>
          <p:nvPr/>
        </p:nvPicPr>
        <p:blipFill>
          <a:blip r:embed="rId3"/>
          <a:stretch>
            <a:fillRect/>
          </a:stretch>
        </p:blipFill>
        <p:spPr>
          <a:xfrm>
            <a:off x="6091172" y="1656651"/>
            <a:ext cx="6096000" cy="4074059"/>
          </a:xfrm>
          <a:prstGeom prst="rect">
            <a:avLst/>
          </a:prstGeom>
        </p:spPr>
      </p:pic>
    </p:spTree>
    <p:extLst>
      <p:ext uri="{BB962C8B-B14F-4D97-AF65-F5344CB8AC3E}">
        <p14:creationId xmlns:p14="http://schemas.microsoft.com/office/powerpoint/2010/main" val="380517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Benefits</a:t>
            </a:r>
          </a:p>
        </p:txBody>
      </p:sp>
      <p:sp>
        <p:nvSpPr>
          <p:cNvPr id="3" name="Content Placeholder 2"/>
          <p:cNvSpPr>
            <a:spLocks noGrp="1"/>
          </p:cNvSpPr>
          <p:nvPr>
            <p:ph idx="4294967295"/>
          </p:nvPr>
        </p:nvSpPr>
        <p:spPr>
          <a:xfrm>
            <a:off x="5861050" y="1374562"/>
            <a:ext cx="6000750" cy="5340350"/>
          </a:xfrm>
        </p:spPr>
        <p:txBody>
          <a:bodyPr>
            <a:normAutofit/>
          </a:bodyPr>
          <a:lstStyle/>
          <a:p>
            <a:pPr>
              <a:buClr>
                <a:srgbClr val="007681"/>
              </a:buClr>
              <a:buSzPts val="2400"/>
            </a:pPr>
            <a:r>
              <a:rPr lang="en-US">
                <a:sym typeface="Calibri"/>
              </a:rPr>
              <a:t>Round-trip international airfare</a:t>
            </a:r>
          </a:p>
          <a:p>
            <a:pPr>
              <a:buClr>
                <a:srgbClr val="007681"/>
              </a:buClr>
              <a:buSzPts val="2400"/>
            </a:pPr>
            <a:r>
              <a:rPr lang="en-US">
                <a:sym typeface="Calibri"/>
              </a:rPr>
              <a:t>Applicable visa fees</a:t>
            </a:r>
          </a:p>
          <a:p>
            <a:pPr>
              <a:buClr>
                <a:srgbClr val="007681"/>
              </a:buClr>
              <a:buSzPts val="2400"/>
            </a:pPr>
            <a:r>
              <a:rPr lang="en-US">
                <a:sym typeface="Calibri"/>
              </a:rPr>
              <a:t>Housing and meals</a:t>
            </a:r>
          </a:p>
          <a:p>
            <a:pPr>
              <a:buClr>
                <a:srgbClr val="007681"/>
              </a:buClr>
              <a:buSzPts val="2400"/>
            </a:pPr>
            <a:r>
              <a:rPr lang="en-US">
                <a:sym typeface="Calibri"/>
              </a:rPr>
              <a:t>Classroom instruction</a:t>
            </a:r>
          </a:p>
          <a:p>
            <a:pPr>
              <a:buClr>
                <a:srgbClr val="007681"/>
              </a:buClr>
              <a:buSzPts val="2400"/>
            </a:pPr>
            <a:r>
              <a:rPr lang="en-US"/>
              <a:t>Cultural programming and group trips</a:t>
            </a:r>
          </a:p>
        </p:txBody>
      </p:sp>
      <p:pic>
        <p:nvPicPr>
          <p:cNvPr id="5" name="Picture 4">
            <a:extLst>
              <a:ext uri="{FF2B5EF4-FFF2-40B4-BE49-F238E27FC236}">
                <a16:creationId xmlns:a16="http://schemas.microsoft.com/office/drawing/2014/main" id="{9F1170EA-6516-4502-B047-49E97164425A}"/>
              </a:ext>
            </a:extLst>
          </p:cNvPr>
          <p:cNvPicPr>
            <a:picLocks noChangeAspect="1"/>
          </p:cNvPicPr>
          <p:nvPr/>
        </p:nvPicPr>
        <p:blipFill rotWithShape="1">
          <a:blip r:embed="rId3"/>
          <a:srcRect l="321" t="14981" r="11501" b="6607"/>
          <a:stretch/>
        </p:blipFill>
        <p:spPr>
          <a:xfrm>
            <a:off x="918530" y="1010637"/>
            <a:ext cx="4419600" cy="5850759"/>
          </a:xfrm>
          <a:prstGeom prst="rect">
            <a:avLst/>
          </a:prstGeom>
        </p:spPr>
      </p:pic>
    </p:spTree>
    <p:extLst>
      <p:ext uri="{BB962C8B-B14F-4D97-AF65-F5344CB8AC3E}">
        <p14:creationId xmlns:p14="http://schemas.microsoft.com/office/powerpoint/2010/main" val="161945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Program Benefits</a:t>
            </a:r>
          </a:p>
        </p:txBody>
      </p:sp>
      <p:sp>
        <p:nvSpPr>
          <p:cNvPr id="3" name="Content Placeholder 2"/>
          <p:cNvSpPr>
            <a:spLocks noGrp="1"/>
          </p:cNvSpPr>
          <p:nvPr>
            <p:ph idx="1"/>
          </p:nvPr>
        </p:nvSpPr>
        <p:spPr>
          <a:xfrm>
            <a:off x="1307593" y="1306103"/>
            <a:ext cx="6187716" cy="5307061"/>
          </a:xfrm>
        </p:spPr>
        <p:txBody>
          <a:bodyPr>
            <a:normAutofit/>
          </a:bodyPr>
          <a:lstStyle/>
          <a:p>
            <a:pPr hangingPunct="0"/>
            <a:r>
              <a:rPr lang="en-US">
                <a:latin typeface="Calibri"/>
                <a:cs typeface="Calibri"/>
              </a:rPr>
              <a:t>Make </a:t>
            </a:r>
            <a:r>
              <a:rPr lang="en-US" b="1">
                <a:solidFill>
                  <a:schemeClr val="accent1"/>
                </a:solidFill>
                <a:latin typeface="Calibri"/>
                <a:cs typeface="Calibri"/>
              </a:rPr>
              <a:t>substantial gains in language skills</a:t>
            </a:r>
            <a:r>
              <a:rPr lang="en-US">
                <a:latin typeface="Calibri"/>
                <a:cs typeface="Calibri"/>
              </a:rPr>
              <a:t>:</a:t>
            </a:r>
          </a:p>
          <a:p>
            <a:pPr lvl="1" hangingPunct="0"/>
            <a:r>
              <a:rPr lang="en-US" b="1">
                <a:solidFill>
                  <a:srgbClr val="007681"/>
                </a:solidFill>
                <a:latin typeface="Calibri"/>
                <a:cs typeface="Calibri"/>
              </a:rPr>
              <a:t>Two semesters’ </a:t>
            </a:r>
            <a:r>
              <a:rPr lang="en-US">
                <a:latin typeface="Calibri"/>
                <a:cs typeface="Calibri"/>
              </a:rPr>
              <a:t>worth of coursework (and academic credit through Bryn </a:t>
            </a:r>
            <a:r>
              <a:rPr lang="en-US" err="1">
                <a:latin typeface="Calibri"/>
                <a:cs typeface="Calibri"/>
              </a:rPr>
              <a:t>Mawr</a:t>
            </a:r>
            <a:r>
              <a:rPr lang="en-US">
                <a:latin typeface="Calibri"/>
                <a:cs typeface="Calibri"/>
              </a:rPr>
              <a:t> College)</a:t>
            </a:r>
          </a:p>
          <a:p>
            <a:pPr lvl="1" hangingPunct="0"/>
            <a:r>
              <a:rPr lang="en-US">
                <a:latin typeface="Calibri"/>
                <a:cs typeface="Calibri"/>
              </a:rPr>
              <a:t>Certified </a:t>
            </a:r>
            <a:r>
              <a:rPr lang="en-US" b="1">
                <a:solidFill>
                  <a:srgbClr val="007681"/>
                </a:solidFill>
                <a:latin typeface="Calibri"/>
                <a:cs typeface="Calibri"/>
              </a:rPr>
              <a:t>OPI certificate </a:t>
            </a:r>
            <a:r>
              <a:rPr lang="en-US">
                <a:latin typeface="Calibri"/>
                <a:cs typeface="Calibri"/>
              </a:rPr>
              <a:t>to demonstrate language proficiency</a:t>
            </a:r>
          </a:p>
        </p:txBody>
      </p:sp>
      <p:pic>
        <p:nvPicPr>
          <p:cNvPr id="5" name="Picture 4" descr="A group of people sitting at a table with food&#10;&#10;Description automatically generated">
            <a:extLst>
              <a:ext uri="{FF2B5EF4-FFF2-40B4-BE49-F238E27FC236}">
                <a16:creationId xmlns:a16="http://schemas.microsoft.com/office/drawing/2014/main" id="{35DA6308-CED1-400D-B514-8F87620D71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11727" y="1014074"/>
            <a:ext cx="4380273" cy="5840361"/>
          </a:xfrm>
          <a:prstGeom prst="rect">
            <a:avLst/>
          </a:prstGeom>
        </p:spPr>
      </p:pic>
    </p:spTree>
    <p:extLst>
      <p:ext uri="{BB962C8B-B14F-4D97-AF65-F5344CB8AC3E}">
        <p14:creationId xmlns:p14="http://schemas.microsoft.com/office/powerpoint/2010/main" val="11270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Advance Your Career!</a:t>
            </a:r>
          </a:p>
        </p:txBody>
      </p:sp>
      <p:sp>
        <p:nvSpPr>
          <p:cNvPr id="3" name="Content Placeholder 2"/>
          <p:cNvSpPr>
            <a:spLocks noGrp="1"/>
          </p:cNvSpPr>
          <p:nvPr>
            <p:ph idx="1"/>
          </p:nvPr>
        </p:nvSpPr>
        <p:spPr>
          <a:xfrm>
            <a:off x="1307593" y="1306103"/>
            <a:ext cx="4974674" cy="5307061"/>
          </a:xfrm>
        </p:spPr>
        <p:txBody>
          <a:bodyPr>
            <a:normAutofit/>
          </a:bodyPr>
          <a:lstStyle/>
          <a:p>
            <a:pPr hangingPunct="0"/>
            <a:r>
              <a:rPr lang="en-US" b="1">
                <a:solidFill>
                  <a:schemeClr val="accent1"/>
                </a:solidFill>
                <a:latin typeface="Calibri"/>
                <a:cs typeface="Calibri"/>
              </a:rPr>
              <a:t>Advance your career</a:t>
            </a:r>
            <a:r>
              <a:rPr lang="en-US" b="1">
                <a:latin typeface="Calibri"/>
                <a:cs typeface="Calibri"/>
              </a:rPr>
              <a:t>:</a:t>
            </a:r>
          </a:p>
          <a:p>
            <a:pPr lvl="1" hangingPunct="0"/>
            <a:r>
              <a:rPr lang="en-US">
                <a:latin typeface="Calibri"/>
                <a:cs typeface="Calibri"/>
              </a:rPr>
              <a:t>U.S. companies give </a:t>
            </a:r>
            <a:r>
              <a:rPr lang="en-US" b="1">
                <a:solidFill>
                  <a:srgbClr val="007681"/>
                </a:solidFill>
                <a:latin typeface="Calibri"/>
                <a:cs typeface="Calibri"/>
              </a:rPr>
              <a:t>advantage to candidates with language skills</a:t>
            </a:r>
          </a:p>
          <a:p>
            <a:pPr lvl="1" hangingPunct="0"/>
            <a:r>
              <a:rPr lang="en-US">
                <a:latin typeface="Calibri"/>
                <a:cs typeface="Calibri"/>
              </a:rPr>
              <a:t>Build experience in problem solving, adaptability, and other </a:t>
            </a:r>
            <a:r>
              <a:rPr lang="en-US" b="1">
                <a:solidFill>
                  <a:srgbClr val="007681"/>
                </a:solidFill>
                <a:latin typeface="Calibri"/>
                <a:cs typeface="Calibri"/>
              </a:rPr>
              <a:t>employable skills</a:t>
            </a:r>
          </a:p>
          <a:p>
            <a:pPr lvl="1" hangingPunct="0"/>
            <a:r>
              <a:rPr lang="en-US">
                <a:latin typeface="Calibri"/>
                <a:cs typeface="Calibri"/>
              </a:rPr>
              <a:t>CLS Program and Department of State International Exchange </a:t>
            </a:r>
            <a:r>
              <a:rPr lang="en-US" b="1">
                <a:solidFill>
                  <a:srgbClr val="007681"/>
                </a:solidFill>
                <a:latin typeface="Calibri"/>
                <a:cs typeface="Calibri"/>
              </a:rPr>
              <a:t>alumni networks and resources</a:t>
            </a:r>
          </a:p>
          <a:p>
            <a:pPr lvl="1" hangingPunct="0"/>
            <a:r>
              <a:rPr lang="en-US" b="1">
                <a:solidFill>
                  <a:srgbClr val="007681"/>
                </a:solidFill>
                <a:latin typeface="Calibri"/>
                <a:cs typeface="Calibri"/>
              </a:rPr>
              <a:t>Non-competitive eligibility </a:t>
            </a:r>
            <a:r>
              <a:rPr lang="en-US">
                <a:latin typeface="Calibri"/>
                <a:cs typeface="Calibri"/>
              </a:rPr>
              <a:t>(NCE) for federal government positions </a:t>
            </a:r>
            <a:endParaRPr lang="en-US"/>
          </a:p>
        </p:txBody>
      </p:sp>
      <p:pic>
        <p:nvPicPr>
          <p:cNvPr id="6" name="Picture 5" descr="A couple of women looking at a phone&#10;&#10;Description automatically generated with low confidence">
            <a:extLst>
              <a:ext uri="{FF2B5EF4-FFF2-40B4-BE49-F238E27FC236}">
                <a16:creationId xmlns:a16="http://schemas.microsoft.com/office/drawing/2014/main" id="{8DEDD3FC-FD88-F54A-8A84-FBAAD4A9C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8115" y="1012435"/>
            <a:ext cx="5773885" cy="5307061"/>
          </a:xfrm>
          <a:prstGeom prst="rect">
            <a:avLst/>
          </a:prstGeom>
        </p:spPr>
      </p:pic>
    </p:spTree>
    <p:extLst>
      <p:ext uri="{BB962C8B-B14F-4D97-AF65-F5344CB8AC3E}">
        <p14:creationId xmlns:p14="http://schemas.microsoft.com/office/powerpoint/2010/main" val="91728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Eligibility</a:t>
            </a:r>
            <a:endParaRPr lang="en-US">
              <a:solidFill>
                <a:schemeClr val="accent5">
                  <a:lumMod val="75000"/>
                </a:schemeClr>
              </a:solidFill>
            </a:endParaRPr>
          </a:p>
        </p:txBody>
      </p:sp>
      <p:sp>
        <p:nvSpPr>
          <p:cNvPr id="3" name="Content Placeholder 2"/>
          <p:cNvSpPr>
            <a:spLocks noGrp="1"/>
          </p:cNvSpPr>
          <p:nvPr>
            <p:ph idx="1"/>
          </p:nvPr>
        </p:nvSpPr>
        <p:spPr>
          <a:xfrm>
            <a:off x="5854866" y="1300374"/>
            <a:ext cx="5216408" cy="4996367"/>
          </a:xfrm>
        </p:spPr>
        <p:txBody>
          <a:bodyPr>
            <a:normAutofit/>
          </a:bodyPr>
          <a:lstStyle/>
          <a:p>
            <a:pPr marL="227965" lvl="0" indent="-227965">
              <a:lnSpc>
                <a:spcPct val="110000"/>
              </a:lnSpc>
              <a:spcBef>
                <a:spcPts val="0"/>
              </a:spcBef>
              <a:buClr>
                <a:srgbClr val="007681"/>
              </a:buClr>
              <a:buSzPts val="2400"/>
              <a:buFont typeface="Arial"/>
              <a:buChar char="•"/>
            </a:pPr>
            <a:r>
              <a:rPr lang="en-US" b="1">
                <a:solidFill>
                  <a:srgbClr val="007681"/>
                </a:solidFill>
                <a:latin typeface="Calibri"/>
                <a:ea typeface="Calibri"/>
                <a:cs typeface="Calibri"/>
                <a:sym typeface="Calibri"/>
              </a:rPr>
              <a:t>U.S. citizen or national</a:t>
            </a:r>
            <a:endParaRPr lang="en-US" b="1">
              <a:solidFill>
                <a:srgbClr val="007681"/>
              </a:solidFill>
              <a:latin typeface="Calibri"/>
            </a:endParaRPr>
          </a:p>
          <a:p>
            <a:pPr marL="227965" indent="-227965">
              <a:lnSpc>
                <a:spcPct val="110000"/>
              </a:lnSpc>
              <a:buClr>
                <a:srgbClr val="007681"/>
              </a:buClr>
              <a:buSzPts val="2400"/>
              <a:buFont typeface="Arial"/>
              <a:buChar char="•"/>
            </a:pPr>
            <a:r>
              <a:rPr lang="en-US">
                <a:latin typeface="Calibri"/>
                <a:ea typeface="Calibri"/>
                <a:cs typeface="Calibri"/>
                <a:sym typeface="Calibri"/>
              </a:rPr>
              <a:t>Enrolled in a degree-seeking program at a U.S. based institution </a:t>
            </a:r>
            <a:endParaRPr lang="en-US">
              <a:ea typeface="Calibri"/>
              <a:cs typeface="Calibri"/>
            </a:endParaRPr>
          </a:p>
          <a:p>
            <a:pPr marL="227965" indent="-227965">
              <a:lnSpc>
                <a:spcPct val="110000"/>
              </a:lnSpc>
              <a:buClr>
                <a:srgbClr val="007681"/>
              </a:buClr>
              <a:buSzPts val="2400"/>
              <a:buFont typeface="Arial"/>
              <a:buChar char="•"/>
            </a:pPr>
            <a:r>
              <a:rPr lang="en-US">
                <a:latin typeface="Calibri"/>
                <a:ea typeface="Calibri"/>
                <a:cs typeface="Calibri"/>
                <a:sym typeface="Calibri"/>
              </a:rPr>
              <a:t>Must be earning an undergraduate (associate, bachelor's) or graduate (master's, doctoral, professional) degree</a:t>
            </a:r>
            <a:endParaRPr lang="en-US">
              <a:latin typeface="Calibri"/>
              <a:ea typeface="Calibri"/>
              <a:cs typeface="Calibri"/>
            </a:endParaRPr>
          </a:p>
          <a:p>
            <a:pPr marL="227965" lvl="0" indent="-227965">
              <a:lnSpc>
                <a:spcPct val="110000"/>
              </a:lnSpc>
              <a:buClr>
                <a:srgbClr val="007681"/>
              </a:buClr>
              <a:buSzPts val="2400"/>
              <a:buFont typeface="Arial"/>
              <a:buChar char="•"/>
            </a:pPr>
            <a:r>
              <a:rPr lang="en-US" b="1">
                <a:solidFill>
                  <a:srgbClr val="007681"/>
                </a:solidFill>
                <a:latin typeface="Calibri"/>
                <a:ea typeface="Calibri"/>
                <a:cs typeface="Calibri"/>
                <a:sym typeface="Calibri"/>
              </a:rPr>
              <a:t>Graduating seniors</a:t>
            </a:r>
            <a:r>
              <a:rPr lang="en-US">
                <a:latin typeface="Calibri"/>
                <a:ea typeface="Calibri"/>
                <a:cs typeface="Calibri"/>
                <a:sym typeface="Calibri"/>
              </a:rPr>
              <a:t> are eligible</a:t>
            </a:r>
            <a:endParaRPr lang="en-US">
              <a:latin typeface="Calibri"/>
              <a:ea typeface="Calibri"/>
              <a:cs typeface="Calibri"/>
            </a:endParaRPr>
          </a:p>
          <a:p>
            <a:pPr marL="227965" lvl="0" indent="-227965">
              <a:lnSpc>
                <a:spcPct val="110000"/>
              </a:lnSpc>
              <a:buClr>
                <a:srgbClr val="007681"/>
              </a:buClr>
              <a:buSzPts val="2400"/>
              <a:buFont typeface="Arial"/>
              <a:buChar char="•"/>
            </a:pPr>
            <a:r>
              <a:rPr lang="en-US">
                <a:latin typeface="Calibri"/>
                <a:cs typeface="Calibri"/>
                <a:sym typeface="Calibri"/>
              </a:rPr>
              <a:t>No GPA requirement</a:t>
            </a:r>
            <a:endParaRPr lang="en-US">
              <a:latin typeface="Calibri"/>
              <a:cs typeface="Calibri"/>
            </a:endParaRPr>
          </a:p>
        </p:txBody>
      </p:sp>
      <p:pic>
        <p:nvPicPr>
          <p:cNvPr id="4" name="Picture 3" descr="Two women taking a selfie in front of a statue&#10;&#10;Description automatically generated">
            <a:extLst>
              <a:ext uri="{FF2B5EF4-FFF2-40B4-BE49-F238E27FC236}">
                <a16:creationId xmlns:a16="http://schemas.microsoft.com/office/drawing/2014/main" id="{772208D1-04BE-F41A-B944-5739487D9842}"/>
              </a:ext>
            </a:extLst>
          </p:cNvPr>
          <p:cNvPicPr>
            <a:picLocks noChangeAspect="1"/>
          </p:cNvPicPr>
          <p:nvPr/>
        </p:nvPicPr>
        <p:blipFill>
          <a:blip r:embed="rId3"/>
          <a:stretch>
            <a:fillRect/>
          </a:stretch>
        </p:blipFill>
        <p:spPr>
          <a:xfrm>
            <a:off x="931199" y="1008011"/>
            <a:ext cx="4348601" cy="5843637"/>
          </a:xfrm>
          <a:prstGeom prst="rect">
            <a:avLst/>
          </a:prstGeom>
        </p:spPr>
      </p:pic>
    </p:spTree>
    <p:extLst>
      <p:ext uri="{BB962C8B-B14F-4D97-AF65-F5344CB8AC3E}">
        <p14:creationId xmlns:p14="http://schemas.microsoft.com/office/powerpoint/2010/main" val="3446996981"/>
      </p:ext>
    </p:extLst>
  </p:cSld>
  <p:clrMapOvr>
    <a:masterClrMapping/>
  </p:clrMapOvr>
</p:sld>
</file>

<file path=ppt/theme/theme1.xml><?xml version="1.0" encoding="utf-8"?>
<a:theme xmlns:a="http://schemas.openxmlformats.org/drawingml/2006/main" name="Frame">
  <a:themeElements>
    <a:clrScheme name="CLS">
      <a:dk1>
        <a:sysClr val="windowText" lastClr="000000"/>
      </a:dk1>
      <a:lt1>
        <a:sysClr val="window" lastClr="FFFFFF"/>
      </a:lt1>
      <a:dk2>
        <a:srgbClr val="183859"/>
      </a:dk2>
      <a:lt2>
        <a:srgbClr val="EEECE1"/>
      </a:lt2>
      <a:accent1>
        <a:srgbClr val="007681"/>
      </a:accent1>
      <a:accent2>
        <a:srgbClr val="AF6D04"/>
      </a:accent2>
      <a:accent3>
        <a:srgbClr val="00AFD7"/>
      </a:accent3>
      <a:accent4>
        <a:srgbClr val="F1C400"/>
      </a:accent4>
      <a:accent5>
        <a:srgbClr val="B1B3B3"/>
      </a:accent5>
      <a:accent6>
        <a:srgbClr val="FF6A13"/>
      </a:accent6>
      <a:hlink>
        <a:srgbClr val="007681"/>
      </a:hlink>
      <a:folHlink>
        <a:srgbClr val="00AFD7"/>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2FBBD41F204488A2AA92945B8DF9B" ma:contentTypeVersion="20" ma:contentTypeDescription="Create a new document." ma:contentTypeScope="" ma:versionID="0585e6ae08a89d106e2e18a09c7d156b">
  <xsd:schema xmlns:xsd="http://www.w3.org/2001/XMLSchema" xmlns:xs="http://www.w3.org/2001/XMLSchema" xmlns:p="http://schemas.microsoft.com/office/2006/metadata/properties" xmlns:ns2="1f6e2fbe-aa0d-44af-b8cf-d7859a3871bb" xmlns:ns3="b71313da-9a79-4af3-b35b-92675966f41d" targetNamespace="http://schemas.microsoft.com/office/2006/metadata/properties" ma:root="true" ma:fieldsID="d92529595bbefe6e4c52c6a38ca664c6" ns2:_="" ns3:_="">
    <xsd:import namespace="1f6e2fbe-aa0d-44af-b8cf-d7859a3871bb"/>
    <xsd:import namespace="b71313da-9a79-4af3-b35b-92675966f4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6e2fbe-aa0d-44af-b8cf-d7859a387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7244e5-adc1-4228-ab64-786b6954c2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qq"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313da-9a79-4af3-b35b-92675966f41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1b3099-7a38-4643-8a25-e004050f397e}" ma:internalName="TaxCatchAll" ma:showField="CatchAllData" ma:web="b71313da-9a79-4af3-b35b-92675966f4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1313da-9a79-4af3-b35b-92675966f41d" xsi:nil="true"/>
    <lcf76f155ced4ddcb4097134ff3c332f xmlns="1f6e2fbe-aa0d-44af-b8cf-d7859a3871bb">
      <Terms xmlns="http://schemas.microsoft.com/office/infopath/2007/PartnerControls"/>
    </lcf76f155ced4ddcb4097134ff3c332f>
    <Notes xmlns="1f6e2fbe-aa0d-44af-b8cf-d7859a3871bb" xsi:nil="true"/>
  </documentManagement>
</p:properties>
</file>

<file path=customXml/itemProps1.xml><?xml version="1.0" encoding="utf-8"?>
<ds:datastoreItem xmlns:ds="http://schemas.openxmlformats.org/officeDocument/2006/customXml" ds:itemID="{CDB836E9-73FB-46EF-B907-34EFCD1119FE}">
  <ds:schemaRefs>
    <ds:schemaRef ds:uri="1f6e2fbe-aa0d-44af-b8cf-d7859a3871bb"/>
    <ds:schemaRef ds:uri="b71313da-9a79-4af3-b35b-92675966f4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612162-134F-4883-9ABB-BCB0FCE544E5}">
  <ds:schemaRefs>
    <ds:schemaRef ds:uri="http://schemas.microsoft.com/sharepoint/v3/contenttype/forms"/>
  </ds:schemaRefs>
</ds:datastoreItem>
</file>

<file path=customXml/itemProps3.xml><?xml version="1.0" encoding="utf-8"?>
<ds:datastoreItem xmlns:ds="http://schemas.openxmlformats.org/officeDocument/2006/customXml" ds:itemID="{04C5B794-93BF-40B6-9593-F5AEBEBE3B6C}">
  <ds:schemaRefs>
    <ds:schemaRef ds:uri="1f6e2fbe-aa0d-44af-b8cf-d7859a3871bb"/>
    <ds:schemaRef ds:uri="b71313da-9a79-4af3-b35b-92675966f4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Frame</vt:lpstr>
      <vt:lpstr>PowerPoint Presentation</vt:lpstr>
      <vt:lpstr>Welcome!</vt:lpstr>
      <vt:lpstr>What is the CLS Program?</vt:lpstr>
      <vt:lpstr>Languages Offered</vt:lpstr>
      <vt:lpstr>Structure</vt:lpstr>
      <vt:lpstr>Program Benefits</vt:lpstr>
      <vt:lpstr>Program Benefits</vt:lpstr>
      <vt:lpstr>Advance Your Career!</vt:lpstr>
      <vt:lpstr>Eligibility</vt:lpstr>
      <vt:lpstr>An Opportunity for Everyone</vt:lpstr>
      <vt:lpstr>CLS Program—Essays &amp; Criteria </vt:lpstr>
      <vt:lpstr>Resources! </vt:lpstr>
      <vt:lpstr>Apply for Summer 2025</vt:lpstr>
      <vt:lpstr>Stay in Touch</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Program</dc:title>
  <dc:creator>Natalie Spencer</dc:creator>
  <cp:revision>35</cp:revision>
  <cp:lastPrinted>2018-09-27T17:44:50Z</cp:lastPrinted>
  <dcterms:created xsi:type="dcterms:W3CDTF">2018-09-11T18:02:46Z</dcterms:created>
  <dcterms:modified xsi:type="dcterms:W3CDTF">2024-09-22T20:51:59Z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0x01010080B2FBBD41F204488A2AA92945B8DF9B</vt:lpwstr>
  </property>
  <property fmtid="{D5CDD505-2E9C-101B-9397-08002B2CF9AE}" pid="3" name="MediaServiceImageTags">
    <vt:lpwstr/>
  </property>
</Properties>
</file>